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9144000"/>
  <p:notesSz cx="6669075" cy="9926625"/>
  <p:embeddedFontLst>
    <p:embeddedFont>
      <p:font typeface="Arimo"/>
      <p:regular r:id="rId52"/>
      <p:bold r:id="rId53"/>
      <p:italic r:id="rId54"/>
      <p:boldItalic r:id="rId55"/>
    </p:embeddedFont>
    <p:embeddedFont>
      <p:font typeface="Arial Narrow"/>
      <p:regular r:id="rId56"/>
      <p:bold r:id="rId57"/>
      <p:italic r:id="rId58"/>
      <p:boldItalic r:id="rId59"/>
    </p:embeddedFont>
    <p:embeddedFont>
      <p:font typeface="Tahoma"/>
      <p:regular r:id="rId60"/>
      <p:bold r:id="rId61"/>
    </p:embeddedFont>
    <p:embeddedFont>
      <p:font typeface="Arial Black"/>
      <p:regular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3127">
          <p15:clr>
            <a:srgbClr val="000000"/>
          </p15:clr>
        </p15:guide>
        <p15:guide id="2" pos="2101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27" orient="horz"/>
        <p:guide pos="2101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ArialBlack-regular.fntdata"/><Relationship Id="rId61" Type="http://schemas.openxmlformats.org/officeDocument/2006/relationships/font" Target="fonts/Tahoma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Tahoma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Arimo-bold.fntdata"/><Relationship Id="rId52" Type="http://schemas.openxmlformats.org/officeDocument/2006/relationships/font" Target="fonts/Arimo-regular.fntdata"/><Relationship Id="rId11" Type="http://schemas.openxmlformats.org/officeDocument/2006/relationships/slide" Target="slides/slide6.xml"/><Relationship Id="rId55" Type="http://schemas.openxmlformats.org/officeDocument/2006/relationships/font" Target="fonts/Arimo-boldItalic.fntdata"/><Relationship Id="rId10" Type="http://schemas.openxmlformats.org/officeDocument/2006/relationships/slide" Target="slides/slide5.xml"/><Relationship Id="rId54" Type="http://schemas.openxmlformats.org/officeDocument/2006/relationships/font" Target="fonts/Arimo-italic.fntdata"/><Relationship Id="rId13" Type="http://schemas.openxmlformats.org/officeDocument/2006/relationships/slide" Target="slides/slide8.xml"/><Relationship Id="rId57" Type="http://schemas.openxmlformats.org/officeDocument/2006/relationships/font" Target="fonts/ArialNarrow-bold.fntdata"/><Relationship Id="rId12" Type="http://schemas.openxmlformats.org/officeDocument/2006/relationships/slide" Target="slides/slide7.xml"/><Relationship Id="rId56" Type="http://schemas.openxmlformats.org/officeDocument/2006/relationships/font" Target="fonts/ArialNarrow-regular.fntdata"/><Relationship Id="rId15" Type="http://schemas.openxmlformats.org/officeDocument/2006/relationships/slide" Target="slides/slide10.xml"/><Relationship Id="rId59" Type="http://schemas.openxmlformats.org/officeDocument/2006/relationships/font" Target="fonts/ArialNarrow-boldItalic.fntdata"/><Relationship Id="rId14" Type="http://schemas.openxmlformats.org/officeDocument/2006/relationships/slide" Target="slides/slide9.xml"/><Relationship Id="rId58" Type="http://schemas.openxmlformats.org/officeDocument/2006/relationships/font" Target="fonts/ArialNarrow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" name="Google Shape;4;n"/>
          <p:cNvSpPr/>
          <p:nvPr>
            <p:ph idx="3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3779837" y="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1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47" name="Google Shape;147;p10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12:notes"/>
          <p:cNvSpPr txBox="1"/>
          <p:nvPr>
            <p:ph idx="1" type="body"/>
          </p:nvPr>
        </p:nvSpPr>
        <p:spPr>
          <a:xfrm>
            <a:off x="863600" y="46386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78" name="Google Shape;178;p13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13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87" name="Google Shape;187;p14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p14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95" name="Google Shape;195;p15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228600" marR="0" rtl="0" algn="just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15" name="Google Shape;215;p17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p17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24" name="Google Shape;224;p18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18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48" name="Google Shape;248;p20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20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69" name="Google Shape;269;p22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0" name="Google Shape;270;p22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79" name="Google Shape;279;p23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p23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228600" marR="0" rtl="0" algn="just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18" name="Google Shape;318;p25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9" name="Google Shape;319;p25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32" name="Google Shape;332;p26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p26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43" name="Google Shape;343;p27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p27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8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9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67" name="Google Shape;367;p29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Google Shape;368;p29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0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0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1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87" name="Google Shape;387;p31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8" name="Google Shape;388;p31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99" name="Google Shape;399;p32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0" name="Google Shape;400;p32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3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4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4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5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6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7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459" name="Google Shape;459;p38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0" name="Google Shape;460;p38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9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9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482" name="Google Shape;482;p40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Google Shape;483;p40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1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493" name="Google Shape;493;p41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4" name="Google Shape;494;p41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2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2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3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4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4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5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5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6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6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/>
          <p:nvPr/>
        </p:nvSpPr>
        <p:spPr>
          <a:xfrm>
            <a:off x="3779837" y="9429750"/>
            <a:ext cx="2889250" cy="4968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39" name="Google Shape;139;p9:notes"/>
          <p:cNvSpPr/>
          <p:nvPr>
            <p:ph idx="2" type="sldImg"/>
          </p:nvPr>
        </p:nvSpPr>
        <p:spPr>
          <a:xfrm>
            <a:off x="852487" y="744537"/>
            <a:ext cx="4964112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889000" y="4714875"/>
            <a:ext cx="4891087" cy="446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 txBox="1"/>
          <p:nvPr>
            <p:ph idx="10" type="dt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" name="Google Shape;26;p2"/>
          <p:cNvSpPr txBox="1"/>
          <p:nvPr>
            <p:ph idx="11" type="ftr"/>
          </p:nvPr>
        </p:nvSpPr>
        <p:spPr>
          <a:xfrm>
            <a:off x="34290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7" name="Google Shape;27;p2"/>
          <p:cNvSpPr txBox="1"/>
          <p:nvPr>
            <p:ph idx="12" type="sldNum"/>
          </p:nvPr>
        </p:nvSpPr>
        <p:spPr>
          <a:xfrm>
            <a:off x="6937375" y="6245225"/>
            <a:ext cx="19018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  only" type="objOnly">
  <p:cSld name="OBJECT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idx="10" type="dt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1" type="ftr"/>
          </p:nvPr>
        </p:nvSpPr>
        <p:spPr>
          <a:xfrm>
            <a:off x="34290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6937375" y="6245225"/>
            <a:ext cx="19018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319087" y="1828800"/>
            <a:ext cx="8824913" cy="5029200"/>
            <a:chOff x="319087" y="1828800"/>
            <a:chExt cx="8824913" cy="5029200"/>
          </a:xfrm>
        </p:grpSpPr>
        <p:sp>
          <p:nvSpPr>
            <p:cNvPr id="11" name="Google Shape;11;p1"/>
            <p:cNvSpPr/>
            <p:nvPr/>
          </p:nvSpPr>
          <p:spPr>
            <a:xfrm>
              <a:off x="838200" y="4618037"/>
              <a:ext cx="8305800" cy="2239962"/>
            </a:xfrm>
            <a:custGeom>
              <a:rect b="b" l="l" r="r" t="t"/>
              <a:pathLst>
                <a:path extrusionOk="0" h="2182" w="4897">
                  <a:moveTo>
                    <a:pt x="0" y="0"/>
                  </a:moveTo>
                  <a:lnTo>
                    <a:pt x="0" y="2182"/>
                  </a:lnTo>
                  <a:lnTo>
                    <a:pt x="4897" y="2182"/>
                  </a:lnTo>
                  <a:lnTo>
                    <a:pt x="489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2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333375" y="1828800"/>
              <a:ext cx="8810625" cy="5029200"/>
            </a:xfrm>
            <a:custGeom>
              <a:rect b="b" l="l" r="r" t="t"/>
              <a:pathLst>
                <a:path extrusionOk="0" h="3168" w="5550">
                  <a:moveTo>
                    <a:pt x="330" y="1764"/>
                  </a:moveTo>
                  <a:lnTo>
                    <a:pt x="0" y="1764"/>
                  </a:lnTo>
                  <a:lnTo>
                    <a:pt x="0" y="3168"/>
                  </a:lnTo>
                  <a:lnTo>
                    <a:pt x="5550" y="3168"/>
                  </a:lnTo>
                  <a:lnTo>
                    <a:pt x="5550" y="0"/>
                  </a:lnTo>
                  <a:lnTo>
                    <a:pt x="330" y="0"/>
                  </a:lnTo>
                  <a:lnTo>
                    <a:pt x="330" y="1764"/>
                  </a:lnTo>
                  <a:close/>
                </a:path>
              </a:pathLst>
            </a:custGeom>
            <a:solidFill>
              <a:schemeClr val="lt2">
                <a:alpha val="2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838200" y="4654550"/>
              <a:ext cx="8305800" cy="2203450"/>
            </a:xfrm>
            <a:custGeom>
              <a:rect b="b" l="l" r="r" t="t"/>
              <a:pathLst>
                <a:path extrusionOk="0" h="2182" w="4897">
                  <a:moveTo>
                    <a:pt x="0" y="0"/>
                  </a:moveTo>
                  <a:lnTo>
                    <a:pt x="0" y="2182"/>
                  </a:lnTo>
                  <a:lnTo>
                    <a:pt x="4897" y="2182"/>
                  </a:lnTo>
                  <a:lnTo>
                    <a:pt x="489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838200" y="1828800"/>
              <a:ext cx="7313612" cy="46037"/>
            </a:xfrm>
            <a:custGeom>
              <a:rect b="b" l="l" r="r" t="t"/>
              <a:pathLst>
                <a:path extrusionOk="0" h="149" w="5387">
                  <a:moveTo>
                    <a:pt x="0" y="0"/>
                  </a:moveTo>
                  <a:lnTo>
                    <a:pt x="0" y="149"/>
                  </a:lnTo>
                  <a:lnTo>
                    <a:pt x="5387" y="149"/>
                  </a:lnTo>
                  <a:lnTo>
                    <a:pt x="5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5D00"/>
                </a:gs>
                <a:gs pos="100000">
                  <a:srgbClr val="006600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838200" y="1828800"/>
              <a:ext cx="46037" cy="2833687"/>
            </a:xfrm>
            <a:custGeom>
              <a:rect b="b" l="l" r="r" t="t"/>
              <a:pathLst>
                <a:path extrusionOk="0" h="2161" w="29">
                  <a:moveTo>
                    <a:pt x="0" y="0"/>
                  </a:moveTo>
                  <a:lnTo>
                    <a:pt x="0" y="2161"/>
                  </a:lnTo>
                  <a:lnTo>
                    <a:pt x="29" y="2161"/>
                  </a:lnTo>
                  <a:lnTo>
                    <a:pt x="27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28562"/>
                </a:gs>
                <a:gs pos="100000">
                  <a:schemeClr val="lt2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836612" y="4610100"/>
              <a:ext cx="46037" cy="2247900"/>
            </a:xfrm>
            <a:custGeom>
              <a:rect b="b" l="l" r="r" t="t"/>
              <a:pathLst>
                <a:path extrusionOk="0" h="1416" w="29">
                  <a:moveTo>
                    <a:pt x="0" y="1416"/>
                  </a:moveTo>
                  <a:lnTo>
                    <a:pt x="29" y="1416"/>
                  </a:lnTo>
                  <a:lnTo>
                    <a:pt x="28" y="24"/>
                  </a:lnTo>
                  <a:lnTo>
                    <a:pt x="0" y="0"/>
                  </a:lnTo>
                  <a:lnTo>
                    <a:pt x="0" y="1416"/>
                  </a:lnTo>
                  <a:close/>
                </a:path>
              </a:pathLst>
            </a:custGeom>
            <a:gradFill>
              <a:gsLst>
                <a:gs pos="0">
                  <a:srgbClr val="628562"/>
                </a:gs>
                <a:gs pos="100000">
                  <a:srgbClr val="00660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319087" y="4610100"/>
              <a:ext cx="4570412" cy="46037"/>
            </a:xfrm>
            <a:custGeom>
              <a:rect b="b" l="l" r="r" t="t"/>
              <a:pathLst>
                <a:path extrusionOk="0" h="149" w="5387">
                  <a:moveTo>
                    <a:pt x="0" y="0"/>
                  </a:moveTo>
                  <a:lnTo>
                    <a:pt x="0" y="149"/>
                  </a:lnTo>
                  <a:lnTo>
                    <a:pt x="5387" y="149"/>
                  </a:lnTo>
                  <a:lnTo>
                    <a:pt x="538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5D00"/>
                </a:gs>
                <a:gs pos="100000">
                  <a:srgbClr val="006600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19087" y="4610100"/>
              <a:ext cx="47625" cy="2247900"/>
            </a:xfrm>
            <a:custGeom>
              <a:rect b="b" l="l" r="r" t="t"/>
              <a:pathLst>
                <a:path extrusionOk="0" h="1416" w="30">
                  <a:moveTo>
                    <a:pt x="0" y="0"/>
                  </a:moveTo>
                  <a:lnTo>
                    <a:pt x="0" y="1416"/>
                  </a:lnTo>
                  <a:lnTo>
                    <a:pt x="29" y="1416"/>
                  </a:lnTo>
                  <a:lnTo>
                    <a:pt x="30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628562"/>
                </a:gs>
                <a:gs pos="100000">
                  <a:srgbClr val="006600">
                    <a:alpha val="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838200" y="6245225"/>
            <a:ext cx="19018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34290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6937375" y="6245225"/>
            <a:ext cx="190182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2" name="Google Shape;22;p1"/>
          <p:cNvSpPr txBox="1"/>
          <p:nvPr>
            <p:ph type="title"/>
          </p:nvPr>
        </p:nvSpPr>
        <p:spPr>
          <a:xfrm>
            <a:off x="457200" y="244475"/>
            <a:ext cx="8385175" cy="1431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/>
        </p:txBody>
      </p:sp>
      <p:sp>
        <p:nvSpPr>
          <p:cNvPr id="23" name="Google Shape;23;p1"/>
          <p:cNvSpPr txBox="1"/>
          <p:nvPr>
            <p:ph idx="1" type="body"/>
          </p:nvPr>
        </p:nvSpPr>
        <p:spPr>
          <a:xfrm>
            <a:off x="838200" y="1905000"/>
            <a:ext cx="800735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Relationship Id="rId4" Type="http://schemas.openxmlformats.org/officeDocument/2006/relationships/image" Target="../media/image42.jpg"/><Relationship Id="rId5" Type="http://schemas.openxmlformats.org/officeDocument/2006/relationships/image" Target="../media/image47.jpg"/><Relationship Id="rId6" Type="http://schemas.openxmlformats.org/officeDocument/2006/relationships/image" Target="../media/image4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idx="4294967295" type="title"/>
          </p:nvPr>
        </p:nvSpPr>
        <p:spPr>
          <a:xfrm>
            <a:off x="158750" y="244475"/>
            <a:ext cx="8874125" cy="855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AERODYNAMICS OF HIGH SPEED AIRCRAFT</a:t>
            </a:r>
            <a:b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17562"/>
            <a:ext cx="9144000" cy="60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"/>
          <p:cNvSpPr txBox="1"/>
          <p:nvPr>
            <p:ph idx="4294967295" type="title"/>
          </p:nvPr>
        </p:nvSpPr>
        <p:spPr>
          <a:xfrm>
            <a:off x="457200" y="26987"/>
            <a:ext cx="8385175" cy="423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1 MEANS DIFFERENT SPEEDS AT DIFFERENT ALTITUDES:</a:t>
            </a:r>
            <a:endParaRPr/>
          </a:p>
        </p:txBody>
      </p:sp>
      <p:pic>
        <p:nvPicPr>
          <p:cNvPr id="151" name="Google Shape;1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9275"/>
            <a:ext cx="9144000" cy="22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3"/>
          <p:cNvSpPr txBox="1"/>
          <p:nvPr/>
        </p:nvSpPr>
        <p:spPr>
          <a:xfrm>
            <a:off x="2052637" y="3278187"/>
            <a:ext cx="49768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AND IN DIFFERENT MEDIUMS – FOR EXAMPLE:</a:t>
            </a:r>
            <a:endParaRPr/>
          </a:p>
        </p:txBody>
      </p:sp>
      <p:sp>
        <p:nvSpPr>
          <p:cNvPr id="153" name="Google Shape;153;p13"/>
          <p:cNvSpPr txBox="1"/>
          <p:nvPr/>
        </p:nvSpPr>
        <p:spPr>
          <a:xfrm>
            <a:off x="457200" y="3910012"/>
            <a:ext cx="8385175" cy="544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b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speed of sound in water is 4.24 times the speed of sound in air.</a:t>
            </a:r>
            <a:b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endParaRPr/>
          </a:p>
        </p:txBody>
      </p:sp>
      <p:pic>
        <p:nvPicPr>
          <p:cNvPr id="154" name="Google Shape;15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64062"/>
            <a:ext cx="9144000" cy="2303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idx="4294967295" type="title"/>
          </p:nvPr>
        </p:nvSpPr>
        <p:spPr>
          <a:xfrm>
            <a:off x="1803400" y="90487"/>
            <a:ext cx="5459412" cy="649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COMPRESSION WAVES</a:t>
            </a:r>
            <a:endParaRPr/>
          </a:p>
        </p:txBody>
      </p:sp>
      <p:pic>
        <p:nvPicPr>
          <p:cNvPr id="161" name="Google Shape;1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00512"/>
            <a:ext cx="9144000" cy="277018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4"/>
          <p:cNvSpPr txBox="1"/>
          <p:nvPr/>
        </p:nvSpPr>
        <p:spPr>
          <a:xfrm>
            <a:off x="450850" y="1681162"/>
            <a:ext cx="7118350" cy="183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MFS = 0.72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RELATIVE AIRFLOW ACCELERATED OVER AEROFOIL TO MACH 1.0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THEREFORE IN THIS EXAMPLE,  CRITICAL MACH NUMBER (Mcrit) = M 0.72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RELATIVE  AIRFLOW  OFTEN  BECOMES SONIC EARLIER (e.g.) OVER COCKPIT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>
            <p:ph idx="4294967295" type="title"/>
          </p:nvPr>
        </p:nvSpPr>
        <p:spPr>
          <a:xfrm>
            <a:off x="1804987" y="76200"/>
            <a:ext cx="5468937" cy="690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COMPRESSION WAVES</a:t>
            </a:r>
            <a:endParaRPr/>
          </a:p>
        </p:txBody>
      </p:sp>
      <p:pic>
        <p:nvPicPr>
          <p:cNvPr id="169" name="Google Shape;1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87800"/>
            <a:ext cx="9144000" cy="28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5"/>
          <p:cNvSpPr txBox="1"/>
          <p:nvPr/>
        </p:nvSpPr>
        <p:spPr>
          <a:xfrm>
            <a:off x="636587" y="1154112"/>
            <a:ext cx="8507412" cy="2684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MFS HAS INCREASED TO  0.77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RELATIVE AIRFLOW EXCEEDS MACH 1 INSIDE THE SONIC LINE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SONIC LINE</a:t>
            </a: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IS THE BOUNDARY BETWEEN SUBSONIC MFS AND SUPERSONIC AIRFLOW (Mach local)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 EXTREMELY NARROW REGION OF INCREASED DENSITY, PRESSURE AND TEMPERATURE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FORMS AT RIGHT ANGLES TO THE  WING –THIS IS  CALLED A </a:t>
            </a:r>
            <a:r>
              <a:rPr b="1" i="0" lang="en-US" sz="1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SHOCKWAVE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AIRFLOW  SPEED IS VIOLENTLY REDUCED TO SUBSONIC BY THE SHOCKWAVE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5"/>
          <p:cNvSpPr/>
          <p:nvPr/>
        </p:nvSpPr>
        <p:spPr>
          <a:xfrm>
            <a:off x="352425" y="12446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2" name="Google Shape;172;p15"/>
          <p:cNvSpPr/>
          <p:nvPr/>
        </p:nvSpPr>
        <p:spPr>
          <a:xfrm>
            <a:off x="361950" y="16827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3" name="Google Shape;173;p15"/>
          <p:cNvSpPr/>
          <p:nvPr/>
        </p:nvSpPr>
        <p:spPr>
          <a:xfrm>
            <a:off x="358775" y="21209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4" name="Google Shape;174;p15"/>
          <p:cNvSpPr/>
          <p:nvPr/>
        </p:nvSpPr>
        <p:spPr>
          <a:xfrm>
            <a:off x="357187" y="25590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5" name="Google Shape;175;p15"/>
          <p:cNvSpPr/>
          <p:nvPr/>
        </p:nvSpPr>
        <p:spPr>
          <a:xfrm>
            <a:off x="358775" y="32194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/>
          <p:nvPr>
            <p:ph idx="4294967295" type="title"/>
          </p:nvPr>
        </p:nvSpPr>
        <p:spPr>
          <a:xfrm>
            <a:off x="2120900" y="77787"/>
            <a:ext cx="4953000" cy="517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COMPRESSION WAVES</a:t>
            </a:r>
            <a:endParaRPr/>
          </a:p>
        </p:txBody>
      </p:sp>
      <p:pic>
        <p:nvPicPr>
          <p:cNvPr id="182" name="Google Shape;1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86237"/>
            <a:ext cx="9144000" cy="267176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6"/>
          <p:cNvSpPr txBox="1"/>
          <p:nvPr/>
        </p:nvSpPr>
        <p:spPr>
          <a:xfrm>
            <a:off x="-92075" y="630237"/>
            <a:ext cx="2460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4" name="Google Shape;184;p16"/>
          <p:cNvSpPr txBox="1"/>
          <p:nvPr/>
        </p:nvSpPr>
        <p:spPr>
          <a:xfrm>
            <a:off x="160337" y="1638300"/>
            <a:ext cx="7275512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MFS HAS NOW INCREASED IN THIS EXAMPLE TO MACH 0.82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AREA OF SUPERSONIC FLOW ABOVE THE WING HAS INCREASED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SHOCKWAVE HAS GROWN LARGER, STRONGER AND MOVED REARWARDS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/>
          <p:nvPr>
            <p:ph idx="4294967295" type="title"/>
          </p:nvPr>
        </p:nvSpPr>
        <p:spPr>
          <a:xfrm>
            <a:off x="2552700" y="82550"/>
            <a:ext cx="3959225" cy="623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FLOW VELOCITIES</a:t>
            </a:r>
            <a:endParaRPr/>
          </a:p>
        </p:txBody>
      </p:sp>
      <p:pic>
        <p:nvPicPr>
          <p:cNvPr id="191" name="Google Shape;1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68862"/>
            <a:ext cx="9144000" cy="199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7"/>
          <p:cNvSpPr txBox="1"/>
          <p:nvPr/>
        </p:nvSpPr>
        <p:spPr>
          <a:xfrm>
            <a:off x="77787" y="1852612"/>
            <a:ext cx="8804275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FLOW VELOCITIES CONTINUE TO INCREASE UNTIL REACHING THE SHOCKWAVE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VIOLENT DECELERATION OCCURS AT THE SHOCK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HIGH PRESSURE INSIDE THE SHOCKWAVE CAUSES </a:t>
            </a:r>
            <a:r>
              <a:rPr b="1" i="0" lang="en-US" sz="16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ADVERSE PRESSURE GRADIENT</a:t>
            </a: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/>
          <p:nvPr>
            <p:ph idx="4294967295" type="title"/>
          </p:nvPr>
        </p:nvSpPr>
        <p:spPr>
          <a:xfrm>
            <a:off x="1133475" y="96837"/>
            <a:ext cx="6808787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SHOCK INDUCED FLOW SEPARATION</a:t>
            </a:r>
            <a:endParaRPr/>
          </a:p>
        </p:txBody>
      </p:sp>
      <p:pic>
        <p:nvPicPr>
          <p:cNvPr id="199" name="Google Shape;19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21100"/>
            <a:ext cx="9144000" cy="315753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8"/>
          <p:cNvSpPr txBox="1"/>
          <p:nvPr/>
        </p:nvSpPr>
        <p:spPr>
          <a:xfrm>
            <a:off x="544512" y="830262"/>
            <a:ext cx="32702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65087" y="1744662"/>
            <a:ext cx="8975725" cy="81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VERY STRONG ADVERSE PRESSURE GRADIENT CAUSES FLOW SEPARATION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LEADS TO A SHARP INCREASE IN DRAG COEFFICIENT AND REDUCTION IN LIFT COEFFICIENT 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71737"/>
            <a:ext cx="9144000" cy="438626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9"/>
          <p:cNvSpPr txBox="1"/>
          <p:nvPr/>
        </p:nvSpPr>
        <p:spPr>
          <a:xfrm>
            <a:off x="2300287" y="63500"/>
            <a:ext cx="446881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Narrow"/>
              <a:buNone/>
            </a:pPr>
            <a:r>
              <a:rPr b="1" i="0" lang="en-US" sz="28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DIVISION OF MACH NUMBERS</a:t>
            </a:r>
            <a:endParaRPr/>
          </a:p>
        </p:txBody>
      </p:sp>
      <p:sp>
        <p:nvSpPr>
          <p:cNvPr id="209" name="Google Shape;209;p19"/>
          <p:cNvSpPr txBox="1"/>
          <p:nvPr/>
        </p:nvSpPr>
        <p:spPr>
          <a:xfrm>
            <a:off x="73025" y="563562"/>
            <a:ext cx="9058275" cy="183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SUBSONIC:      Mfs  AT  WHICH  ALL SURFACES  ARE  SURROUNDED  ONLY  BY SUBSONIC  BUT COMPRESSIBLE  FLOW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                   Below M crit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TRANSONIC:    Mfs AT WHICH SURFACES ARE SURROUNDED BY A MIX OF SUBSONIC AND SUPERSONIC FLOW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                   Between M crit and totally supersonic flow ( which is roughly M 1.3)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SUPERSONIC: Mfs AT WHICH ALL SURFACES ARE SURROUNDED BY SUPERSONIC FLOW – (normally above about M 1.3) </a:t>
            </a:r>
            <a:endParaRPr/>
          </a:p>
        </p:txBody>
      </p:sp>
      <p:sp>
        <p:nvSpPr>
          <p:cNvPr id="210" name="Google Shape;210;p19"/>
          <p:cNvSpPr txBox="1"/>
          <p:nvPr/>
        </p:nvSpPr>
        <p:spPr>
          <a:xfrm>
            <a:off x="5710237" y="3713162"/>
            <a:ext cx="15414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rgbClr val="CC3300"/>
                </a:solidFill>
                <a:latin typeface="Arial Narrow"/>
                <a:ea typeface="Arial Narrow"/>
                <a:cs typeface="Arial Narrow"/>
                <a:sym typeface="Arial Narrow"/>
              </a:rPr>
              <a:t>Flow is below M 0.3</a:t>
            </a:r>
            <a:endParaRPr/>
          </a:p>
        </p:txBody>
      </p:sp>
      <p:cxnSp>
        <p:nvCxnSpPr>
          <p:cNvPr id="211" name="Google Shape;211;p19"/>
          <p:cNvCxnSpPr/>
          <p:nvPr/>
        </p:nvCxnSpPr>
        <p:spPr>
          <a:xfrm flipH="1">
            <a:off x="6361112" y="3975100"/>
            <a:ext cx="649287" cy="423862"/>
          </a:xfrm>
          <a:prstGeom prst="straightConnector1">
            <a:avLst/>
          </a:prstGeom>
          <a:noFill/>
          <a:ln cap="flat" cmpd="sng" w="9525">
            <a:solidFill>
              <a:srgbClr val="CC33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12" name="Google Shape;212;p19"/>
          <p:cNvCxnSpPr/>
          <p:nvPr/>
        </p:nvCxnSpPr>
        <p:spPr>
          <a:xfrm flipH="1">
            <a:off x="5221287" y="3922712"/>
            <a:ext cx="622300" cy="1033462"/>
          </a:xfrm>
          <a:prstGeom prst="straightConnector1">
            <a:avLst/>
          </a:prstGeom>
          <a:noFill/>
          <a:ln cap="flat" cmpd="sng" w="9525">
            <a:solidFill>
              <a:srgbClr val="CC3300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/>
          <p:nvPr>
            <p:ph idx="4294967295" type="title"/>
          </p:nvPr>
        </p:nvSpPr>
        <p:spPr>
          <a:xfrm>
            <a:off x="2692400" y="74612"/>
            <a:ext cx="3746500" cy="39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SUBSONIC FLOW IN A DUCT</a:t>
            </a:r>
            <a:endParaRPr/>
          </a:p>
        </p:txBody>
      </p:sp>
      <p:pic>
        <p:nvPicPr>
          <p:cNvPr id="219" name="Google Shape;2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51112"/>
            <a:ext cx="9144000" cy="431323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0"/>
          <p:cNvSpPr txBox="1"/>
          <p:nvPr/>
        </p:nvSpPr>
        <p:spPr>
          <a:xfrm>
            <a:off x="5546725" y="2878137"/>
            <a:ext cx="220821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rPr>
              <a:t>ADVERSE PRESSURE GRADIENT</a:t>
            </a:r>
            <a:endParaRPr/>
          </a:p>
        </p:txBody>
      </p:sp>
      <p:sp>
        <p:nvSpPr>
          <p:cNvPr id="221" name="Google Shape;221;p20"/>
          <p:cNvSpPr txBox="1"/>
          <p:nvPr/>
        </p:nvSpPr>
        <p:spPr>
          <a:xfrm>
            <a:off x="2120900" y="1225550"/>
            <a:ext cx="51593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Char char="•"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NORMAL  LAWS  OF  CONTINUITY  AND  BERNOULLI  APPLY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/>
          <p:nvPr>
            <p:ph idx="4294967295" type="title"/>
          </p:nvPr>
        </p:nvSpPr>
        <p:spPr>
          <a:xfrm>
            <a:off x="2641600" y="53975"/>
            <a:ext cx="38131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SONIC FLOW IN A DUCT</a:t>
            </a:r>
            <a:endParaRPr/>
          </a:p>
        </p:txBody>
      </p:sp>
      <p:pic>
        <p:nvPicPr>
          <p:cNvPr id="228" name="Google Shape;2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55962"/>
            <a:ext cx="9144000" cy="3602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1"/>
          <p:cNvSpPr txBox="1"/>
          <p:nvPr/>
        </p:nvSpPr>
        <p:spPr>
          <a:xfrm>
            <a:off x="5646737" y="4370387"/>
            <a:ext cx="252571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CC3300"/>
                </a:solidFill>
                <a:latin typeface="Arial Narrow"/>
                <a:ea typeface="Arial Narrow"/>
                <a:cs typeface="Arial Narrow"/>
                <a:sym typeface="Arial Narrow"/>
              </a:rPr>
              <a:t>ADVERSE PRESSURE GRADIENT</a:t>
            </a:r>
            <a:endParaRPr/>
          </a:p>
        </p:txBody>
      </p:sp>
      <p:sp>
        <p:nvSpPr>
          <p:cNvPr id="230" name="Google Shape;230;p21"/>
          <p:cNvSpPr txBox="1"/>
          <p:nvPr/>
        </p:nvSpPr>
        <p:spPr>
          <a:xfrm>
            <a:off x="271462" y="1292225"/>
            <a:ext cx="8770937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INCOMING HIGH SPEED SUBSONIC AIRFLOW  -  AN INCIPIENT BUT RELATIVELY WEAK SHOCKWAVE FORMS AT THE THROAT  -  THE RESULT OF FLOW ACCELERATION  TO MACH 1 IN THE CONVERGENT PART OF THE DUCT.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ADVERSE PRESSURE GRADIENT BEGINS IN THE INCIPIENT SHOCK AT THE THROAT, BUT CAN CONTINUE IN THE DIVERGENT  SECTION   -   THIS LEADS TO TURBULENT FLOW.  </a:t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85725" y="13970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2" name="Google Shape;232;p21"/>
          <p:cNvSpPr/>
          <p:nvPr/>
        </p:nvSpPr>
        <p:spPr>
          <a:xfrm>
            <a:off x="85725" y="212883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/>
          <p:nvPr>
            <p:ph idx="4294967295" type="title"/>
          </p:nvPr>
        </p:nvSpPr>
        <p:spPr>
          <a:xfrm>
            <a:off x="2513012" y="76200"/>
            <a:ext cx="40513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SUPERSONIC FLOW IN A DUCT      </a:t>
            </a:r>
            <a:endParaRPr/>
          </a:p>
        </p:txBody>
      </p:sp>
      <p:sp>
        <p:nvSpPr>
          <p:cNvPr id="238" name="Google Shape;238;p22"/>
          <p:cNvSpPr txBox="1"/>
          <p:nvPr/>
        </p:nvSpPr>
        <p:spPr>
          <a:xfrm>
            <a:off x="203200" y="533400"/>
            <a:ext cx="7766050" cy="183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 THE DIAGRAM BELOW, THE FLOW IS SUPERSONIC.  BOTH CONVERGENT AND DIVERGENT SECTIONS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OF THE DUCT CREATE DISTURBANCES CALLED </a:t>
            </a:r>
            <a:r>
              <a:rPr b="1" i="0" lang="en-US" sz="14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WAVES.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sng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  THE CONVERGENT SECTION OF THE DUCT THE WAVES ARE  A SERIES OF WEAK SHOCK WAVES.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FLOW VELOCITY IS GRADUALLY REDUCED BY THE SERIES OF SHOCK WAVES; WHILST THE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TEMPERATURE, PRESSURE AND DENSITY ALL INCREASE.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                              </a:t>
            </a:r>
            <a:endParaRPr/>
          </a:p>
        </p:txBody>
      </p:sp>
      <p:pic>
        <p:nvPicPr>
          <p:cNvPr id="239" name="Google Shape;2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05050"/>
            <a:ext cx="9144000" cy="455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22"/>
          <p:cNvCxnSpPr/>
          <p:nvPr/>
        </p:nvCxnSpPr>
        <p:spPr>
          <a:xfrm>
            <a:off x="6384925" y="2346325"/>
            <a:ext cx="25400" cy="45116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41" name="Google Shape;241;p22"/>
          <p:cNvSpPr txBox="1"/>
          <p:nvPr/>
        </p:nvSpPr>
        <p:spPr>
          <a:xfrm>
            <a:off x="3760787" y="2438400"/>
            <a:ext cx="2016125" cy="39687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 Narrow"/>
              <a:buNone/>
            </a:pPr>
            <a:r>
              <a:rPr b="0" i="0" lang="en-US" sz="24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Convergent duct</a:t>
            </a:r>
            <a:endParaRPr/>
          </a:p>
        </p:txBody>
      </p:sp>
      <p:sp>
        <p:nvSpPr>
          <p:cNvPr id="242" name="Google Shape;242;p22"/>
          <p:cNvSpPr txBox="1"/>
          <p:nvPr/>
        </p:nvSpPr>
        <p:spPr>
          <a:xfrm>
            <a:off x="6507162" y="2386012"/>
            <a:ext cx="18430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 Narrow"/>
              <a:buNone/>
            </a:pPr>
            <a:r>
              <a:rPr b="0" i="0" lang="en-US" sz="24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Divergent Duct</a:t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39687" y="64452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39687" y="14081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3694112" y="2562225"/>
            <a:ext cx="107950" cy="10795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 flipH="1">
            <a:off x="3995737" y="4422775"/>
            <a:ext cx="2160587" cy="792162"/>
          </a:xfrm>
          <a:prstGeom prst="flowChartDelay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" name="Google Shape;43;p5"/>
          <p:cNvSpPr/>
          <p:nvPr/>
        </p:nvSpPr>
        <p:spPr>
          <a:xfrm rot="-780000">
            <a:off x="6084887" y="5300662"/>
            <a:ext cx="1006475" cy="174625"/>
          </a:xfrm>
          <a:custGeom>
            <a:rect b="b" l="l" r="r" t="t"/>
            <a:pathLst>
              <a:path extrusionOk="0" h="241" w="1544">
                <a:moveTo>
                  <a:pt x="0" y="105"/>
                </a:moveTo>
                <a:cubicBezTo>
                  <a:pt x="125" y="189"/>
                  <a:pt x="230" y="95"/>
                  <a:pt x="230" y="95"/>
                </a:cubicBezTo>
                <a:cubicBezTo>
                  <a:pt x="314" y="0"/>
                  <a:pt x="450" y="95"/>
                  <a:pt x="450" y="95"/>
                </a:cubicBezTo>
                <a:cubicBezTo>
                  <a:pt x="544" y="189"/>
                  <a:pt x="701" y="115"/>
                  <a:pt x="701" y="115"/>
                </a:cubicBezTo>
                <a:cubicBezTo>
                  <a:pt x="806" y="21"/>
                  <a:pt x="953" y="115"/>
                  <a:pt x="953" y="115"/>
                </a:cubicBezTo>
                <a:cubicBezTo>
                  <a:pt x="1078" y="241"/>
                  <a:pt x="1214" y="115"/>
                  <a:pt x="1214" y="115"/>
                </a:cubicBezTo>
                <a:lnTo>
                  <a:pt x="1544" y="11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4" name="Google Shape;44;p5"/>
          <p:cNvCxnSpPr/>
          <p:nvPr/>
        </p:nvCxnSpPr>
        <p:spPr>
          <a:xfrm>
            <a:off x="1763712" y="4652962"/>
            <a:ext cx="93503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45" name="Google Shape;45;p5"/>
          <p:cNvCxnSpPr/>
          <p:nvPr/>
        </p:nvCxnSpPr>
        <p:spPr>
          <a:xfrm>
            <a:off x="2124075" y="4740275"/>
            <a:ext cx="93503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46" name="Google Shape;46;p5"/>
          <p:cNvSpPr/>
          <p:nvPr/>
        </p:nvSpPr>
        <p:spPr>
          <a:xfrm>
            <a:off x="3563937" y="5013325"/>
            <a:ext cx="1047750" cy="287337"/>
          </a:xfrm>
          <a:custGeom>
            <a:rect b="b" l="l" r="r" t="t"/>
            <a:pathLst>
              <a:path extrusionOk="0" h="241" w="660">
                <a:moveTo>
                  <a:pt x="0" y="42"/>
                </a:moveTo>
                <a:cubicBezTo>
                  <a:pt x="366" y="0"/>
                  <a:pt x="336" y="241"/>
                  <a:pt x="660" y="23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7" name="Google Shape;47;p5"/>
          <p:cNvCxnSpPr/>
          <p:nvPr/>
        </p:nvCxnSpPr>
        <p:spPr>
          <a:xfrm>
            <a:off x="1763712" y="6237287"/>
            <a:ext cx="93503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lg" w="lg" type="triangle"/>
          </a:ln>
        </p:spPr>
      </p:cxnSp>
      <p:cxnSp>
        <p:nvCxnSpPr>
          <p:cNvPr id="48" name="Google Shape;48;p5"/>
          <p:cNvCxnSpPr/>
          <p:nvPr/>
        </p:nvCxnSpPr>
        <p:spPr>
          <a:xfrm>
            <a:off x="3635375" y="5805487"/>
            <a:ext cx="93503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lg" w="lg" type="triangle"/>
          </a:ln>
        </p:spPr>
      </p:cxnSp>
      <p:sp>
        <p:nvSpPr>
          <p:cNvPr id="49" name="Google Shape;49;p5"/>
          <p:cNvSpPr/>
          <p:nvPr/>
        </p:nvSpPr>
        <p:spPr>
          <a:xfrm>
            <a:off x="3563937" y="5229225"/>
            <a:ext cx="1295400" cy="287337"/>
          </a:xfrm>
          <a:custGeom>
            <a:rect b="b" l="l" r="r" t="t"/>
            <a:pathLst>
              <a:path extrusionOk="0" h="241" w="660">
                <a:moveTo>
                  <a:pt x="0" y="42"/>
                </a:moveTo>
                <a:cubicBezTo>
                  <a:pt x="366" y="0"/>
                  <a:pt x="336" y="241"/>
                  <a:pt x="660" y="23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3492500" y="5516562"/>
            <a:ext cx="1295400" cy="144462"/>
          </a:xfrm>
          <a:custGeom>
            <a:rect b="b" l="l" r="r" t="t"/>
            <a:pathLst>
              <a:path extrusionOk="0" h="241" w="660">
                <a:moveTo>
                  <a:pt x="0" y="42"/>
                </a:moveTo>
                <a:cubicBezTo>
                  <a:pt x="366" y="0"/>
                  <a:pt x="336" y="241"/>
                  <a:pt x="660" y="23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1" name="Google Shape;51;p5"/>
          <p:cNvGrpSpPr/>
          <p:nvPr/>
        </p:nvGrpSpPr>
        <p:grpSpPr>
          <a:xfrm flipH="1" rot="10800000">
            <a:off x="3492500" y="3860800"/>
            <a:ext cx="1366837" cy="792162"/>
            <a:chOff x="3708400" y="5229225"/>
            <a:chExt cx="1366837" cy="792162"/>
          </a:xfrm>
        </p:grpSpPr>
        <p:sp>
          <p:nvSpPr>
            <p:cNvPr id="52" name="Google Shape;52;p5"/>
            <p:cNvSpPr/>
            <p:nvPr/>
          </p:nvSpPr>
          <p:spPr>
            <a:xfrm>
              <a:off x="3779837" y="5229225"/>
              <a:ext cx="1047750" cy="287337"/>
            </a:xfrm>
            <a:custGeom>
              <a:rect b="b" l="l" r="r" t="t"/>
              <a:pathLst>
                <a:path extrusionOk="0" h="241" w="660">
                  <a:moveTo>
                    <a:pt x="0" y="42"/>
                  </a:moveTo>
                  <a:cubicBezTo>
                    <a:pt x="366" y="0"/>
                    <a:pt x="336" y="241"/>
                    <a:pt x="660" y="23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53" name="Google Shape;53;p5"/>
            <p:cNvCxnSpPr/>
            <p:nvPr/>
          </p:nvCxnSpPr>
          <p:spPr>
            <a:xfrm>
              <a:off x="3851275" y="6021387"/>
              <a:ext cx="935037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lg" w="lg" type="triangle"/>
            </a:ln>
          </p:spPr>
        </p:cxnSp>
        <p:sp>
          <p:nvSpPr>
            <p:cNvPr id="54" name="Google Shape;54;p5"/>
            <p:cNvSpPr/>
            <p:nvPr/>
          </p:nvSpPr>
          <p:spPr>
            <a:xfrm>
              <a:off x="3779837" y="5445125"/>
              <a:ext cx="1295400" cy="287337"/>
            </a:xfrm>
            <a:custGeom>
              <a:rect b="b" l="l" r="r" t="t"/>
              <a:pathLst>
                <a:path extrusionOk="0" h="241" w="660">
                  <a:moveTo>
                    <a:pt x="0" y="42"/>
                  </a:moveTo>
                  <a:cubicBezTo>
                    <a:pt x="366" y="0"/>
                    <a:pt x="336" y="241"/>
                    <a:pt x="660" y="23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3708400" y="5732462"/>
              <a:ext cx="1295400" cy="144462"/>
            </a:xfrm>
            <a:custGeom>
              <a:rect b="b" l="l" r="r" t="t"/>
              <a:pathLst>
                <a:path extrusionOk="0" h="241" w="660">
                  <a:moveTo>
                    <a:pt x="0" y="42"/>
                  </a:moveTo>
                  <a:cubicBezTo>
                    <a:pt x="366" y="0"/>
                    <a:pt x="336" y="241"/>
                    <a:pt x="660" y="23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6" name="Google Shape;56;p5"/>
          <p:cNvGrpSpPr/>
          <p:nvPr/>
        </p:nvGrpSpPr>
        <p:grpSpPr>
          <a:xfrm>
            <a:off x="2360612" y="3040062"/>
            <a:ext cx="1068387" cy="204787"/>
            <a:chOff x="6950075" y="6199187"/>
            <a:chExt cx="1068387" cy="204787"/>
          </a:xfrm>
        </p:grpSpPr>
        <p:cxnSp>
          <p:nvCxnSpPr>
            <p:cNvPr id="57" name="Google Shape;57;p5"/>
            <p:cNvCxnSpPr/>
            <p:nvPr/>
          </p:nvCxnSpPr>
          <p:spPr>
            <a:xfrm>
              <a:off x="6950075" y="6308725"/>
              <a:ext cx="935037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lg" w="lg" type="triangle"/>
            </a:ln>
          </p:spPr>
        </p:cxnSp>
        <p:sp>
          <p:nvSpPr>
            <p:cNvPr id="58" name="Google Shape;58;p5"/>
            <p:cNvSpPr/>
            <p:nvPr/>
          </p:nvSpPr>
          <p:spPr>
            <a:xfrm rot="5400000">
              <a:off x="7740650" y="6126162"/>
              <a:ext cx="204787" cy="350837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ahoma"/>
                <a:buNone/>
              </a:pPr>
              <a:r>
                <a:t/>
              </a:r>
              <a:endParaRPr b="0" i="0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59" name="Google Shape;59;p5"/>
          <p:cNvSpPr/>
          <p:nvPr/>
        </p:nvSpPr>
        <p:spPr>
          <a:xfrm>
            <a:off x="6243637" y="4521200"/>
            <a:ext cx="2001837" cy="531812"/>
          </a:xfrm>
          <a:custGeom>
            <a:rect b="b" l="l" r="r" t="t"/>
            <a:pathLst>
              <a:path extrusionOk="0" h="335" w="1261">
                <a:moveTo>
                  <a:pt x="68" y="157"/>
                </a:moveTo>
                <a:cubicBezTo>
                  <a:pt x="104" y="99"/>
                  <a:pt x="115" y="114"/>
                  <a:pt x="183" y="125"/>
                </a:cubicBezTo>
                <a:cubicBezTo>
                  <a:pt x="161" y="192"/>
                  <a:pt x="159" y="266"/>
                  <a:pt x="120" y="324"/>
                </a:cubicBezTo>
                <a:cubicBezTo>
                  <a:pt x="0" y="311"/>
                  <a:pt x="14" y="335"/>
                  <a:pt x="47" y="241"/>
                </a:cubicBezTo>
                <a:cubicBezTo>
                  <a:pt x="159" y="279"/>
                  <a:pt x="87" y="264"/>
                  <a:pt x="267" y="251"/>
                </a:cubicBezTo>
                <a:cubicBezTo>
                  <a:pt x="292" y="245"/>
                  <a:pt x="322" y="242"/>
                  <a:pt x="340" y="220"/>
                </a:cubicBezTo>
                <a:cubicBezTo>
                  <a:pt x="366" y="187"/>
                  <a:pt x="361" y="118"/>
                  <a:pt x="392" y="73"/>
                </a:cubicBezTo>
                <a:cubicBezTo>
                  <a:pt x="413" y="77"/>
                  <a:pt x="436" y="74"/>
                  <a:pt x="455" y="84"/>
                </a:cubicBezTo>
                <a:cubicBezTo>
                  <a:pt x="495" y="104"/>
                  <a:pt x="473" y="169"/>
                  <a:pt x="497" y="199"/>
                </a:cubicBezTo>
                <a:cubicBezTo>
                  <a:pt x="512" y="219"/>
                  <a:pt x="538" y="223"/>
                  <a:pt x="560" y="230"/>
                </a:cubicBezTo>
                <a:cubicBezTo>
                  <a:pt x="630" y="207"/>
                  <a:pt x="608" y="120"/>
                  <a:pt x="675" y="115"/>
                </a:cubicBezTo>
                <a:cubicBezTo>
                  <a:pt x="766" y="109"/>
                  <a:pt x="856" y="108"/>
                  <a:pt x="947" y="104"/>
                </a:cubicBezTo>
                <a:cubicBezTo>
                  <a:pt x="943" y="84"/>
                  <a:pt x="926" y="31"/>
                  <a:pt x="947" y="10"/>
                </a:cubicBezTo>
                <a:cubicBezTo>
                  <a:pt x="957" y="0"/>
                  <a:pt x="975" y="3"/>
                  <a:pt x="989" y="0"/>
                </a:cubicBezTo>
                <a:cubicBezTo>
                  <a:pt x="1039" y="33"/>
                  <a:pt x="1013" y="40"/>
                  <a:pt x="1062" y="73"/>
                </a:cubicBezTo>
                <a:cubicBezTo>
                  <a:pt x="1076" y="70"/>
                  <a:pt x="1092" y="71"/>
                  <a:pt x="1104" y="63"/>
                </a:cubicBezTo>
                <a:cubicBezTo>
                  <a:pt x="1115" y="56"/>
                  <a:pt x="1113" y="34"/>
                  <a:pt x="1125" y="31"/>
                </a:cubicBezTo>
                <a:cubicBezTo>
                  <a:pt x="1138" y="28"/>
                  <a:pt x="1184" y="80"/>
                  <a:pt x="1188" y="84"/>
                </a:cubicBezTo>
                <a:cubicBezTo>
                  <a:pt x="1205" y="80"/>
                  <a:pt x="1225" y="83"/>
                  <a:pt x="1240" y="73"/>
                </a:cubicBezTo>
                <a:cubicBezTo>
                  <a:pt x="1249" y="67"/>
                  <a:pt x="1243" y="50"/>
                  <a:pt x="1251" y="42"/>
                </a:cubicBezTo>
                <a:cubicBezTo>
                  <a:pt x="1254" y="39"/>
                  <a:pt x="1258" y="49"/>
                  <a:pt x="1261" y="52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6450012" y="3524250"/>
            <a:ext cx="2079625" cy="665162"/>
          </a:xfrm>
          <a:custGeom>
            <a:rect b="b" l="l" r="r" t="t"/>
            <a:pathLst>
              <a:path extrusionOk="0" h="419" w="1310">
                <a:moveTo>
                  <a:pt x="1310" y="10"/>
                </a:moveTo>
                <a:cubicBezTo>
                  <a:pt x="1310" y="10"/>
                  <a:pt x="1310" y="204"/>
                  <a:pt x="1310" y="398"/>
                </a:cubicBezTo>
                <a:cubicBezTo>
                  <a:pt x="1048" y="419"/>
                  <a:pt x="1164" y="398"/>
                  <a:pt x="630" y="398"/>
                </a:cubicBezTo>
                <a:cubicBezTo>
                  <a:pt x="389" y="387"/>
                  <a:pt x="158" y="304"/>
                  <a:pt x="0" y="220"/>
                </a:cubicBezTo>
                <a:cubicBezTo>
                  <a:pt x="189" y="105"/>
                  <a:pt x="336" y="73"/>
                  <a:pt x="640" y="10"/>
                </a:cubicBezTo>
                <a:cubicBezTo>
                  <a:pt x="996" y="0"/>
                  <a:pt x="1171" y="10"/>
                  <a:pt x="1310" y="1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1" name="Google Shape;61;p5"/>
          <p:cNvPicPr preferRelativeResize="0"/>
          <p:nvPr/>
        </p:nvPicPr>
        <p:blipFill rotWithShape="1">
          <a:blip r:embed="rId3">
            <a:alphaModFix/>
          </a:blip>
          <a:srcRect b="0" l="9813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"/>
          <p:cNvSpPr txBox="1"/>
          <p:nvPr/>
        </p:nvSpPr>
        <p:spPr>
          <a:xfrm>
            <a:off x="3657600" y="280987"/>
            <a:ext cx="179546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63" name="Google Shape;63;p5"/>
          <p:cNvSpPr txBox="1"/>
          <p:nvPr/>
        </p:nvSpPr>
        <p:spPr>
          <a:xfrm>
            <a:off x="203200" y="3968750"/>
            <a:ext cx="8769350" cy="2684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relative airflow compressibility issues as they become apparent at EAS values above 250 kts;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the processes and effects of shockwave formation under varying  flight circumstances;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Induce an awareness of the differences between subsonic, transonic and supersonic flight; also with particular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regard to lift and drag coefficients; and various definitions;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Produce a general awareness of the fundamental differences between subsonic and supersonic flow;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design strategies which  mitigate compressibility  effects;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the effects of high altitude on handling and stability; also with particular regard to associated limitations.  </a:t>
            </a: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22225" y="6472237"/>
            <a:ext cx="107950" cy="10795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23812" y="6021387"/>
            <a:ext cx="107950" cy="10795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23812" y="4062412"/>
            <a:ext cx="107950" cy="10795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23812" y="4937125"/>
            <a:ext cx="107950" cy="10795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" name="Google Shape;68;p5"/>
          <p:cNvSpPr/>
          <p:nvPr/>
        </p:nvSpPr>
        <p:spPr>
          <a:xfrm>
            <a:off x="23812" y="4492625"/>
            <a:ext cx="107950" cy="10795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15875" y="5583237"/>
            <a:ext cx="107950" cy="10795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/>
          <p:nvPr>
            <p:ph idx="4294967295" type="title"/>
          </p:nvPr>
        </p:nvSpPr>
        <p:spPr>
          <a:xfrm>
            <a:off x="2044700" y="82550"/>
            <a:ext cx="4967287" cy="465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SUPERSONIC FLOW IN A DUCT (cont’d)</a:t>
            </a:r>
            <a:endParaRPr/>
          </a:p>
        </p:txBody>
      </p:sp>
      <p:sp>
        <p:nvSpPr>
          <p:cNvPr id="252" name="Google Shape;252;p23"/>
          <p:cNvSpPr txBox="1"/>
          <p:nvPr/>
        </p:nvSpPr>
        <p:spPr>
          <a:xfrm>
            <a:off x="82550" y="1249362"/>
            <a:ext cx="8901112" cy="696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 Narrow"/>
              <a:buNone/>
            </a:pPr>
            <a:r>
              <a:rPr b="1" i="0" lang="en-US" sz="18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JET ENGINE DUCTING IS DESIGNED TO REDUCE  INLET FLOW VELOCITY TO SUBSONIC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 Narrow"/>
              <a:buNone/>
            </a:pPr>
            <a:r>
              <a:rPr b="1" i="0" lang="en-US" sz="18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BEFORE THE FLOW ENTERS THE FIRST COMPRESSOR.</a:t>
            </a:r>
            <a:endParaRPr/>
          </a:p>
        </p:txBody>
      </p:sp>
      <p:pic>
        <p:nvPicPr>
          <p:cNvPr id="253" name="Google Shape;25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05050"/>
            <a:ext cx="9144000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 txBox="1"/>
          <p:nvPr/>
        </p:nvSpPr>
        <p:spPr>
          <a:xfrm>
            <a:off x="3683000" y="2420937"/>
            <a:ext cx="2014537" cy="41116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55" name="Google Shape;255;p23"/>
          <p:cNvCxnSpPr/>
          <p:nvPr/>
        </p:nvCxnSpPr>
        <p:spPr>
          <a:xfrm>
            <a:off x="6296025" y="2333625"/>
            <a:ext cx="19050" cy="45243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56" name="Google Shape;256;p23"/>
          <p:cNvSpPr txBox="1"/>
          <p:nvPr/>
        </p:nvSpPr>
        <p:spPr>
          <a:xfrm>
            <a:off x="2914650" y="2413000"/>
            <a:ext cx="56435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 Narrow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Convergent duct         Divergent duct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4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33700"/>
            <a:ext cx="9144000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/>
          <p:cNvSpPr txBox="1"/>
          <p:nvPr/>
        </p:nvSpPr>
        <p:spPr>
          <a:xfrm>
            <a:off x="466725" y="0"/>
            <a:ext cx="81645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SUPERSONIC FLOW IN A DIVERGENT (De Laval) DUCT (cont’d)</a:t>
            </a:r>
            <a:endParaRPr/>
          </a:p>
        </p:txBody>
      </p:sp>
      <p:sp>
        <p:nvSpPr>
          <p:cNvPr id="263" name="Google Shape;263;p24"/>
          <p:cNvSpPr txBox="1"/>
          <p:nvPr/>
        </p:nvSpPr>
        <p:spPr>
          <a:xfrm>
            <a:off x="174625" y="519112"/>
            <a:ext cx="8915400" cy="20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  THE  EXPANDING  PART  OF  A  DUCT,  SUPERSONIC  FLOW  ACCELERATES.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DENSITY  REDUCES  AND  VOLUME  INCREASES  FASTER  THAN  THE  FLOW  ACCELERATION – THE DUCT  MUST  EXPAND TO  ACCOMMODATE  THE  FLOW.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TEMPERATURE  REDUCES  BECAUSE  OF  DENSITY AND  VOLUME  CHANGE – THIS  REDUCES  SONIC VELOCITY AND  INCREASES  THE  MACH  NUMBER  OF  THE  FLOW. </a:t>
            </a:r>
            <a:endParaRPr/>
          </a:p>
        </p:txBody>
      </p:sp>
      <p:sp>
        <p:nvSpPr>
          <p:cNvPr id="264" name="Google Shape;264;p24"/>
          <p:cNvSpPr/>
          <p:nvPr/>
        </p:nvSpPr>
        <p:spPr>
          <a:xfrm>
            <a:off x="50800" y="63817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5" name="Google Shape;265;p24"/>
          <p:cNvSpPr/>
          <p:nvPr/>
        </p:nvSpPr>
        <p:spPr>
          <a:xfrm>
            <a:off x="50800" y="123507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6" name="Google Shape;266;p24"/>
          <p:cNvSpPr/>
          <p:nvPr/>
        </p:nvSpPr>
        <p:spPr>
          <a:xfrm>
            <a:off x="50800" y="205898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/>
          <p:nvPr>
            <p:ph idx="4294967295" type="title"/>
          </p:nvPr>
        </p:nvSpPr>
        <p:spPr>
          <a:xfrm>
            <a:off x="1536700" y="79375"/>
            <a:ext cx="6013450" cy="436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EXPANDING  (De Laval)  NOZZLE  APPLICATION</a:t>
            </a:r>
            <a:endParaRPr/>
          </a:p>
        </p:txBody>
      </p:sp>
      <p:pic>
        <p:nvPicPr>
          <p:cNvPr descr="sr71 shock" id="273" name="Google Shape;27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06537"/>
            <a:ext cx="9144000" cy="535146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5"/>
          <p:cNvSpPr txBox="1"/>
          <p:nvPr/>
        </p:nvSpPr>
        <p:spPr>
          <a:xfrm>
            <a:off x="5668962" y="5187950"/>
            <a:ext cx="34099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rgbClr val="003366"/>
                </a:solidFill>
                <a:latin typeface="Arial Narrow"/>
                <a:ea typeface="Arial Narrow"/>
                <a:cs typeface="Arial Narrow"/>
                <a:sym typeface="Arial Narrow"/>
              </a:rPr>
              <a:t>EXPANSION WAVES IN SUPERSONIC EFFLUX</a:t>
            </a:r>
            <a:endParaRPr/>
          </a:p>
        </p:txBody>
      </p:sp>
      <p:cxnSp>
        <p:nvCxnSpPr>
          <p:cNvPr id="275" name="Google Shape;275;p25"/>
          <p:cNvCxnSpPr/>
          <p:nvPr/>
        </p:nvCxnSpPr>
        <p:spPr>
          <a:xfrm rot="10800000">
            <a:off x="6188075" y="4995862"/>
            <a:ext cx="450850" cy="252412"/>
          </a:xfrm>
          <a:prstGeom prst="straightConnector1">
            <a:avLst/>
          </a:prstGeom>
          <a:noFill/>
          <a:ln cap="flat" cmpd="sng" w="9525">
            <a:solidFill>
              <a:srgbClr val="003366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76" name="Google Shape;276;p25"/>
          <p:cNvCxnSpPr/>
          <p:nvPr/>
        </p:nvCxnSpPr>
        <p:spPr>
          <a:xfrm rot="10800000">
            <a:off x="7513637" y="4757737"/>
            <a:ext cx="889000" cy="490537"/>
          </a:xfrm>
          <a:prstGeom prst="straightConnector1">
            <a:avLst/>
          </a:prstGeom>
          <a:noFill/>
          <a:ln cap="flat" cmpd="sng" w="9525">
            <a:solidFill>
              <a:srgbClr val="003366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06687"/>
            <a:ext cx="9144000" cy="415131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6"/>
          <p:cNvSpPr txBox="1"/>
          <p:nvPr/>
        </p:nvSpPr>
        <p:spPr>
          <a:xfrm>
            <a:off x="2130425" y="50800"/>
            <a:ext cx="48466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EXTERNAL MACH WAVE FORMATION</a:t>
            </a:r>
            <a:endParaRPr/>
          </a:p>
        </p:txBody>
      </p:sp>
      <p:sp>
        <p:nvSpPr>
          <p:cNvPr id="284" name="Google Shape;284;p26"/>
          <p:cNvSpPr txBox="1"/>
          <p:nvPr/>
        </p:nvSpPr>
        <p:spPr>
          <a:xfrm>
            <a:off x="147637" y="661987"/>
            <a:ext cx="7672387" cy="170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PHYSICS   OF SUPERSONIC FLOW ARE  VERY DIFFERENT FROM  SUBSONIC FLOW,  AND SIMPLER  THAN  THOSE  AT TRANSONIC VELOCITY.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EXTERNAL SUPERSONIC SPEED FLOW IS NOT REDUCED TO SUBSONIC AS OCCURS IN ENGINE INLET DUCTING.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SMALL SHOCK WAVES OCCUR WHEN THERE  ARE RESTRICTIONS  /  CONVERGENCE IN THE  THE FLOW.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EXPANSION WAVES OCCUR WHEN THE FLOW BECOMES DIVERGENT AND THE FLOW ACCELERATES. (Prantdl – Meyer expansion)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COMPRESSION IN ANY STAGNATION REGION INCREASES TEMPERATURE,  AND THEREFORE SONIC SPEED (EG BEHIND A BOW SHOCK WAVE).          </a:t>
            </a:r>
            <a:endParaRPr/>
          </a:p>
        </p:txBody>
      </p:sp>
      <p:sp>
        <p:nvSpPr>
          <p:cNvPr id="285" name="Google Shape;285;p26"/>
          <p:cNvSpPr/>
          <p:nvPr/>
        </p:nvSpPr>
        <p:spPr>
          <a:xfrm>
            <a:off x="96837" y="72707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6" name="Google Shape;286;p26"/>
          <p:cNvSpPr/>
          <p:nvPr/>
        </p:nvSpPr>
        <p:spPr>
          <a:xfrm>
            <a:off x="95250" y="110013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7" name="Google Shape;287;p26"/>
          <p:cNvSpPr txBox="1"/>
          <p:nvPr/>
        </p:nvSpPr>
        <p:spPr>
          <a:xfrm>
            <a:off x="2667000" y="3395662"/>
            <a:ext cx="207962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/>
          </a:p>
        </p:txBody>
      </p:sp>
      <p:sp>
        <p:nvSpPr>
          <p:cNvPr id="288" name="Google Shape;288;p26"/>
          <p:cNvSpPr txBox="1"/>
          <p:nvPr/>
        </p:nvSpPr>
        <p:spPr>
          <a:xfrm>
            <a:off x="6211887" y="5516562"/>
            <a:ext cx="1119187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WEAK SHOCK  WAVES</a:t>
            </a:r>
            <a:endParaRPr/>
          </a:p>
        </p:txBody>
      </p:sp>
      <p:cxnSp>
        <p:nvCxnSpPr>
          <p:cNvPr id="289" name="Google Shape;289;p26"/>
          <p:cNvCxnSpPr/>
          <p:nvPr/>
        </p:nvCxnSpPr>
        <p:spPr>
          <a:xfrm rot="10800000">
            <a:off x="6408737" y="4130675"/>
            <a:ext cx="609600" cy="1427162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90" name="Google Shape;290;p26"/>
          <p:cNvCxnSpPr/>
          <p:nvPr/>
        </p:nvCxnSpPr>
        <p:spPr>
          <a:xfrm flipH="1">
            <a:off x="3810000" y="5670550"/>
            <a:ext cx="2630487" cy="27305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91" name="Google Shape;291;p26"/>
          <p:cNvCxnSpPr/>
          <p:nvPr/>
        </p:nvCxnSpPr>
        <p:spPr>
          <a:xfrm flipH="1">
            <a:off x="5591175" y="5678487"/>
            <a:ext cx="1130300" cy="3286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92" name="Google Shape;292;p26"/>
          <p:cNvCxnSpPr/>
          <p:nvPr/>
        </p:nvCxnSpPr>
        <p:spPr>
          <a:xfrm flipH="1">
            <a:off x="5614987" y="5686425"/>
            <a:ext cx="1082675" cy="6746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93" name="Google Shape;293;p26"/>
          <p:cNvCxnSpPr/>
          <p:nvPr/>
        </p:nvCxnSpPr>
        <p:spPr>
          <a:xfrm flipH="1">
            <a:off x="5614987" y="5686425"/>
            <a:ext cx="1154112" cy="617537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94" name="Google Shape;294;p26"/>
          <p:cNvSpPr txBox="1"/>
          <p:nvPr/>
        </p:nvSpPr>
        <p:spPr>
          <a:xfrm>
            <a:off x="7777162" y="3398837"/>
            <a:ext cx="1012825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BOW  SHOCK WAVE</a:t>
            </a:r>
            <a:endParaRPr/>
          </a:p>
        </p:txBody>
      </p:sp>
      <p:cxnSp>
        <p:nvCxnSpPr>
          <p:cNvPr id="295" name="Google Shape;295;p26"/>
          <p:cNvCxnSpPr/>
          <p:nvPr/>
        </p:nvCxnSpPr>
        <p:spPr>
          <a:xfrm>
            <a:off x="8686800" y="3584575"/>
            <a:ext cx="320675" cy="441325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96" name="Google Shape;296;p26"/>
          <p:cNvSpPr txBox="1"/>
          <p:nvPr/>
        </p:nvSpPr>
        <p:spPr>
          <a:xfrm>
            <a:off x="7786687" y="5380037"/>
            <a:ext cx="207962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.</a:t>
            </a:r>
            <a:endParaRPr/>
          </a:p>
        </p:txBody>
      </p:sp>
      <p:cxnSp>
        <p:nvCxnSpPr>
          <p:cNvPr id="297" name="Google Shape;297;p26"/>
          <p:cNvCxnSpPr/>
          <p:nvPr/>
        </p:nvCxnSpPr>
        <p:spPr>
          <a:xfrm flipH="1" rot="10800000">
            <a:off x="8589962" y="5148262"/>
            <a:ext cx="441325" cy="674687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98" name="Google Shape;298;p26"/>
          <p:cNvSpPr txBox="1"/>
          <p:nvPr/>
        </p:nvSpPr>
        <p:spPr>
          <a:xfrm>
            <a:off x="7402512" y="5356225"/>
            <a:ext cx="1644650" cy="79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STAGNATION REGION 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INCREASED PRESSURE,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DENSITY, TEMPERATURE.-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THIS CAUSES  A  LOCAL INCREASE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 IN SONIC SPEED</a:t>
            </a:r>
            <a:endParaRPr/>
          </a:p>
        </p:txBody>
      </p:sp>
      <p:sp>
        <p:nvSpPr>
          <p:cNvPr id="299" name="Google Shape;299;p26"/>
          <p:cNvSpPr txBox="1"/>
          <p:nvPr/>
        </p:nvSpPr>
        <p:spPr>
          <a:xfrm>
            <a:off x="2760662" y="3321050"/>
            <a:ext cx="1411287" cy="79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EXPANSION WAVES  –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INCREASED FLOW VELOCITY,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VOLUME AND MACH NO.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DECREASED PRESSURE,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CC0000"/>
              </a:buClr>
              <a:buSzPts val="800"/>
              <a:buFont typeface="Arial Narrow"/>
              <a:buNone/>
            </a:pPr>
            <a:r>
              <a:rPr b="1" i="0" lang="en-US" sz="8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TEMPERATURE &amp; DENSITY </a:t>
            </a:r>
            <a:endParaRPr/>
          </a:p>
        </p:txBody>
      </p:sp>
      <p:cxnSp>
        <p:nvCxnSpPr>
          <p:cNvPr id="300" name="Google Shape;300;p26"/>
          <p:cNvCxnSpPr/>
          <p:nvPr/>
        </p:nvCxnSpPr>
        <p:spPr>
          <a:xfrm flipH="1" rot="10800000">
            <a:off x="3906837" y="3738562"/>
            <a:ext cx="328612" cy="23812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01" name="Google Shape;301;p26"/>
          <p:cNvSpPr/>
          <p:nvPr/>
        </p:nvSpPr>
        <p:spPr>
          <a:xfrm>
            <a:off x="96837" y="14589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2" name="Google Shape;302;p26"/>
          <p:cNvSpPr/>
          <p:nvPr/>
        </p:nvSpPr>
        <p:spPr>
          <a:xfrm>
            <a:off x="88900" y="183038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3" name="Google Shape;303;p26"/>
          <p:cNvSpPr/>
          <p:nvPr/>
        </p:nvSpPr>
        <p:spPr>
          <a:xfrm>
            <a:off x="96837" y="219233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8312"/>
            <a:ext cx="9144000" cy="511968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09" name="Google Shape;309;p27"/>
          <p:cNvSpPr txBox="1"/>
          <p:nvPr/>
        </p:nvSpPr>
        <p:spPr>
          <a:xfrm>
            <a:off x="2241550" y="15875"/>
            <a:ext cx="48577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EXTERNAL MACH WAVE FORMATION (cont’d)</a:t>
            </a:r>
            <a:endParaRPr/>
          </a:p>
        </p:txBody>
      </p:sp>
      <p:sp>
        <p:nvSpPr>
          <p:cNvPr id="310" name="Google Shape;310;p27"/>
          <p:cNvSpPr txBox="1"/>
          <p:nvPr/>
        </p:nvSpPr>
        <p:spPr>
          <a:xfrm>
            <a:off x="241300" y="3981450"/>
            <a:ext cx="22383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1" name="Google Shape;311;p27"/>
          <p:cNvSpPr txBox="1"/>
          <p:nvPr/>
        </p:nvSpPr>
        <p:spPr>
          <a:xfrm>
            <a:off x="444500" y="3463925"/>
            <a:ext cx="16541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 Narrow"/>
              <a:buNone/>
            </a:pPr>
            <a:r>
              <a:rPr b="1" i="0" lang="en-US" sz="9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ATTACHED BOW SHOCK WAVE</a:t>
            </a:r>
            <a:endParaRPr/>
          </a:p>
        </p:txBody>
      </p:sp>
      <p:cxnSp>
        <p:nvCxnSpPr>
          <p:cNvPr id="312" name="Google Shape;312;p27"/>
          <p:cNvCxnSpPr/>
          <p:nvPr/>
        </p:nvCxnSpPr>
        <p:spPr>
          <a:xfrm flipH="1">
            <a:off x="304800" y="3817937"/>
            <a:ext cx="593725" cy="16525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13" name="Google Shape;313;p27"/>
          <p:cNvSpPr txBox="1"/>
          <p:nvPr/>
        </p:nvSpPr>
        <p:spPr>
          <a:xfrm>
            <a:off x="428625" y="469900"/>
            <a:ext cx="8323262" cy="1150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LOCALISED TEMPERATURE INCREASE AHEAD OF THE LEADING EDGE INCREASES SONIC SPEED, CAUSING THE BOW SHOCK TO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REMAIN AHEAD OF THE LEADING EDGE UNTIL THE AIRCRAFT ACCELERATES FURTHER AND “CATCHES UP”.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DETACHMENT MACH NUMBER (Mdet) IS THAT VALUE OF MACH FREE STREAM (Mfs) AT WHICH A BOW SHOCK WAVE ATTACHES TO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  LEADING EDGE OF ZERO RADIUS – THIS DEFINES  THAT THE  AIRCRAFT IS  FULLY SUPERSONIC.</a:t>
            </a:r>
            <a:endParaRPr/>
          </a:p>
        </p:txBody>
      </p:sp>
      <p:sp>
        <p:nvSpPr>
          <p:cNvPr id="314" name="Google Shape;314;p27"/>
          <p:cNvSpPr/>
          <p:nvPr/>
        </p:nvSpPr>
        <p:spPr>
          <a:xfrm>
            <a:off x="233362" y="5715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5" name="Google Shape;315;p27"/>
          <p:cNvSpPr/>
          <p:nvPr/>
        </p:nvSpPr>
        <p:spPr>
          <a:xfrm>
            <a:off x="249237" y="12192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8"/>
          <p:cNvPicPr preferRelativeResize="0"/>
          <p:nvPr/>
        </p:nvPicPr>
        <p:blipFill rotWithShape="1">
          <a:blip r:embed="rId3">
            <a:alphaModFix/>
          </a:blip>
          <a:srcRect b="12236" l="2767" r="2767" t="22024"/>
          <a:stretch/>
        </p:blipFill>
        <p:spPr>
          <a:xfrm>
            <a:off x="0" y="2540000"/>
            <a:ext cx="9144000" cy="43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8"/>
          <p:cNvSpPr txBox="1"/>
          <p:nvPr/>
        </p:nvSpPr>
        <p:spPr>
          <a:xfrm>
            <a:off x="2778125" y="-4762"/>
            <a:ext cx="34020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CONE AND SONIC BOOM</a:t>
            </a:r>
            <a:endParaRPr/>
          </a:p>
        </p:txBody>
      </p:sp>
      <p:sp>
        <p:nvSpPr>
          <p:cNvPr id="323" name="Google Shape;323;p28"/>
          <p:cNvSpPr txBox="1"/>
          <p:nvPr/>
        </p:nvSpPr>
        <p:spPr>
          <a:xfrm>
            <a:off x="107950" y="360362"/>
            <a:ext cx="32702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4" name="Google Shape;324;p28"/>
          <p:cNvSpPr txBox="1"/>
          <p:nvPr/>
        </p:nvSpPr>
        <p:spPr>
          <a:xfrm>
            <a:off x="0" y="422275"/>
            <a:ext cx="9144000" cy="280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SHOCKS  WHICH  FIRST OCCUR JUST ABOVE Mcrit  ARE  AT  90  DEGREES  TO  THE   AIRCRAFT SURFACE – FLOW SPEED  BEHIND THE SHOCK IS REDUCED TO SUBSONIC.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FURTHER  ACCELERATION  OF THE AIRCRAFT – SHOCKWAVES  BECOME  OBLIQUE,  AND FLOW BEHIND  THEM  IS SUPERSONIC BUT DECELERATED  AND  DEFLECTED.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SONIC BOOM IS  CAUSED BY THE CONVERSION  OF KINETIC ENERGY INTO SOUND ENERGY,  AND  IS  TRANSMITTED  AS  PART  OF THE  SHOCK WAVE   AT SONIC SPEED.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AT (SAY)  M 1. 4,   THE AIRCRAFT IS  MOVING 40%  FASTER THAN  SONIC SPEED,  AND HAS  LONG PASSED  WHEN  THE “BOOM” IS  HEARD  ON THE  GROUND.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 </a:t>
            </a:r>
            <a:r>
              <a:rPr b="1" i="0" lang="en-US" sz="10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HALF ANGLE</a:t>
            </a: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IS  THE   ANGLE  BETWEEN  THE  SHOCKWAVE  AND THE  LONGITUDINAL AXIS   OF THE AIRCRAFT:  SINE MACH  HALF   ANGLE  = RECIPROCAL OF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 NUMBER.  AT MACH  2, SINE MACH HALF ANGLE = 0.5; THEREFORE  MACH  HALF ANGLE = 30 DEGREES;  i.e. THE SHOCKS ARE  BECOMING INCREASINGLY OBLIQUE.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SHOCK  WAVE MOVES  ACROSS  THE  EARTH’S   SURFACE  AT THE AIRCRAFT GROUND SPEED.</a:t>
            </a:r>
            <a:r>
              <a:rPr b="1" i="0" lang="en-US" sz="10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sng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t/>
            </a:r>
            <a:endParaRPr b="1" i="0" sz="1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 Narrow"/>
              <a:buNone/>
            </a:pPr>
            <a:r>
              <a:rPr b="1" i="0" lang="en-US" sz="1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</a:t>
            </a:r>
            <a:endParaRPr/>
          </a:p>
        </p:txBody>
      </p:sp>
      <p:sp>
        <p:nvSpPr>
          <p:cNvPr id="325" name="Google Shape;325;p28"/>
          <p:cNvSpPr/>
          <p:nvPr/>
        </p:nvSpPr>
        <p:spPr>
          <a:xfrm>
            <a:off x="38100" y="531812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38100" y="887412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25400" y="1260475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8" name="Google Shape;328;p28"/>
          <p:cNvSpPr/>
          <p:nvPr/>
        </p:nvSpPr>
        <p:spPr>
          <a:xfrm>
            <a:off x="38100" y="1804987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9" name="Google Shape;329;p28"/>
          <p:cNvSpPr/>
          <p:nvPr/>
        </p:nvSpPr>
        <p:spPr>
          <a:xfrm>
            <a:off x="38100" y="2359025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03687"/>
            <a:ext cx="9172575" cy="279876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9"/>
          <p:cNvSpPr/>
          <p:nvPr/>
        </p:nvSpPr>
        <p:spPr>
          <a:xfrm>
            <a:off x="1524000" y="1905000"/>
            <a:ext cx="6096000" cy="30480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29"/>
          <p:cNvSpPr txBox="1"/>
          <p:nvPr/>
        </p:nvSpPr>
        <p:spPr>
          <a:xfrm>
            <a:off x="863600" y="77787"/>
            <a:ext cx="73612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PRESSURE DISTRIBUTION PATTERN IN SUBSONIC FLOW </a:t>
            </a:r>
            <a:endParaRPr/>
          </a:p>
        </p:txBody>
      </p:sp>
      <p:sp>
        <p:nvSpPr>
          <p:cNvPr id="338" name="Google Shape;338;p29"/>
          <p:cNvSpPr txBox="1"/>
          <p:nvPr/>
        </p:nvSpPr>
        <p:spPr>
          <a:xfrm>
            <a:off x="200025" y="1770062"/>
            <a:ext cx="7715250" cy="1290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DIAGRAM ILLUSTRATES A TYPICAL PRESSURE PATTERN AT SUBSONIC SPEEDS.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COMPRESSIBILITY ISSUES INCREASE AS MACH NUMBER / EAS INCREASES.</a:t>
            </a:r>
            <a:endParaRPr/>
          </a:p>
        </p:txBody>
      </p:sp>
      <p:sp>
        <p:nvSpPr>
          <p:cNvPr id="339" name="Google Shape;339;p29"/>
          <p:cNvSpPr/>
          <p:nvPr/>
        </p:nvSpPr>
        <p:spPr>
          <a:xfrm>
            <a:off x="109537" y="18716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0" name="Google Shape;340;p29"/>
          <p:cNvSpPr/>
          <p:nvPr/>
        </p:nvSpPr>
        <p:spPr>
          <a:xfrm>
            <a:off x="114300" y="285273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/>
          <p:nvPr>
            <p:ph idx="4294967295" type="title"/>
          </p:nvPr>
        </p:nvSpPr>
        <p:spPr>
          <a:xfrm>
            <a:off x="368300" y="80962"/>
            <a:ext cx="8385175" cy="531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Black"/>
              <a:buNone/>
            </a:pPr>
            <a:r>
              <a:rPr b="1" i="0" lang="en-US" sz="2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PRESSURE DISTRIBUTION PATTERN IN TRANSONIC FLOW  </a:t>
            </a:r>
            <a:endParaRPr/>
          </a:p>
        </p:txBody>
      </p:sp>
      <p:pic>
        <p:nvPicPr>
          <p:cNvPr id="347" name="Google Shape;34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35425"/>
            <a:ext cx="9144000" cy="2852737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0"/>
          <p:cNvSpPr txBox="1"/>
          <p:nvPr/>
        </p:nvSpPr>
        <p:spPr>
          <a:xfrm>
            <a:off x="668337" y="841375"/>
            <a:ext cx="8475662" cy="3122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CRITICAL MACH NUMBER (Mcrit</a:t>
            </a: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  IS DEFINED AS THAT FREE STREAM MACH NUMBER AT  WHICH RELATIVE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AIRFLOW  REACHES A LOCAL FLOW  VELOCITY OF MACH 1 OVER </a:t>
            </a:r>
            <a:r>
              <a:rPr b="1" i="0" lang="en-US" sz="1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ANY</a:t>
            </a: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PART OF THE AIRCRAFT. (The diagram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below indicates  this occurring  at MFS of less than  M 0.77).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CONTINUED ACCELERATION  LEADS TO  SHOCK WAVE FORMATION.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ADVERSE PRESSURE GRADIENT IN THE INITIAL SHOCK WAVE  CAUSES THICKENED BOUNDARY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LAYER, THEN  FLOW  SEPARATION AS THE SHOCK WAVE STRENGTHENS.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 A RESULT THE CENTRE OF PRESSURE MOVES FORWARD, AND MAY CAUSE AN  INITIAL NOSE UP PITCH.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0"/>
          <p:cNvSpPr/>
          <p:nvPr/>
        </p:nvSpPr>
        <p:spPr>
          <a:xfrm>
            <a:off x="173037" y="9144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0" name="Google Shape;350;p30"/>
          <p:cNvSpPr/>
          <p:nvPr/>
        </p:nvSpPr>
        <p:spPr>
          <a:xfrm>
            <a:off x="193675" y="2232025"/>
            <a:ext cx="107950" cy="112712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1" name="Google Shape;351;p30"/>
          <p:cNvSpPr/>
          <p:nvPr/>
        </p:nvSpPr>
        <p:spPr>
          <a:xfrm>
            <a:off x="188912" y="17954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2" name="Google Shape;352;p30"/>
          <p:cNvSpPr/>
          <p:nvPr/>
        </p:nvSpPr>
        <p:spPr>
          <a:xfrm>
            <a:off x="200025" y="290512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 txBox="1"/>
          <p:nvPr>
            <p:ph idx="4294967295" type="title"/>
          </p:nvPr>
        </p:nvSpPr>
        <p:spPr>
          <a:xfrm>
            <a:off x="381000" y="79375"/>
            <a:ext cx="8332787" cy="506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PRESSURE DISTRIBUTION PATTERN IN TRANSONIC FLOW (cont)</a:t>
            </a:r>
            <a:endParaRPr/>
          </a:p>
        </p:txBody>
      </p:sp>
      <p:pic>
        <p:nvPicPr>
          <p:cNvPr id="358" name="Google Shape;35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02050"/>
            <a:ext cx="9144000" cy="316071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1"/>
          <p:cNvSpPr txBox="1"/>
          <p:nvPr/>
        </p:nvSpPr>
        <p:spPr>
          <a:xfrm>
            <a:off x="85725" y="666750"/>
            <a:ext cx="9058275" cy="264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THE DIAGRAM BELOW ILLUSTRATES ACCELERATION TO MFS OF M 0.82 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SUPERSONIC AIR FLOW  AREA HAS ENLARGED REARWARDS.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THE SHOCK WAVE HAS GROWN STRONGER,  MOVED REARWARDS,  AND A SHOCKWAVE IS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BEGINNING TO FORM  ON THE WING UNDERSURFACE.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REARWARD MOVEMENT OF THE SHOCK WAVE AND INCREASED AREA OF SUPERSONIC FLOW OVER THE WING CAUSES THE CENTRE OF PRESSURE TO MOVE REARWARDS.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LEADS TO A NOSE DOWN PITCHING MOMENT CALLED </a:t>
            </a:r>
            <a:r>
              <a:rPr b="1" i="0" lang="en-US" sz="1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MACH TUCK:</a:t>
            </a: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controlled by a  </a:t>
            </a:r>
            <a:r>
              <a:rPr b="1" i="0" lang="en-US" sz="12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MACH TRIMMER.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360" name="Google Shape;360;p31"/>
          <p:cNvSpPr/>
          <p:nvPr/>
        </p:nvSpPr>
        <p:spPr>
          <a:xfrm>
            <a:off x="31750" y="74453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1" name="Google Shape;361;p31"/>
          <p:cNvSpPr/>
          <p:nvPr/>
        </p:nvSpPr>
        <p:spPr>
          <a:xfrm>
            <a:off x="33337" y="11811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2" name="Google Shape;362;p31"/>
          <p:cNvSpPr/>
          <p:nvPr/>
        </p:nvSpPr>
        <p:spPr>
          <a:xfrm>
            <a:off x="25400" y="160972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3" name="Google Shape;363;p31"/>
          <p:cNvSpPr/>
          <p:nvPr/>
        </p:nvSpPr>
        <p:spPr>
          <a:xfrm>
            <a:off x="22225" y="22717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4" name="Google Shape;364;p31"/>
          <p:cNvSpPr/>
          <p:nvPr/>
        </p:nvSpPr>
        <p:spPr>
          <a:xfrm>
            <a:off x="22225" y="289083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2"/>
          <p:cNvSpPr txBox="1"/>
          <p:nvPr>
            <p:ph idx="4294967295" type="title"/>
          </p:nvPr>
        </p:nvSpPr>
        <p:spPr>
          <a:xfrm>
            <a:off x="1143000" y="-34925"/>
            <a:ext cx="682625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TRANSONIC BUFFETING AND SHOCK STALL</a:t>
            </a:r>
            <a:endParaRPr/>
          </a:p>
        </p:txBody>
      </p:sp>
      <p:pic>
        <p:nvPicPr>
          <p:cNvPr id="371" name="Google Shape;371;p32"/>
          <p:cNvPicPr preferRelativeResize="0"/>
          <p:nvPr/>
        </p:nvPicPr>
        <p:blipFill rotWithShape="1">
          <a:blip r:embed="rId3">
            <a:alphaModFix/>
          </a:blip>
          <a:srcRect b="0" l="0" r="0" t="9951"/>
          <a:stretch/>
        </p:blipFill>
        <p:spPr>
          <a:xfrm>
            <a:off x="0" y="2674937"/>
            <a:ext cx="9144000" cy="41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2"/>
          <p:cNvSpPr txBox="1"/>
          <p:nvPr/>
        </p:nvSpPr>
        <p:spPr>
          <a:xfrm>
            <a:off x="42862" y="433387"/>
            <a:ext cx="9144000" cy="2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SHOCKWAVES cause ADVERSE PRESSURE GRADIENT leading to FLOW SEPARATION. </a:t>
            </a:r>
            <a:endParaRPr b="1" i="0" sz="14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causes a sharp DECREASE IN  LIFT COEFFICIENT and rapid INCREASE IN DRAG COEFFICIENT.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TRANSONIC BUFFETING and SHOCK STALL is associated with flow separation behind the shock wave.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MACH CRITICAL DRAG RISE (Mcdr) is defined as that value of Mfs at which the constant low value of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4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drag coefficient increases by 20%. Mcdr is usually 5% - 10% higher than Mcrit</a:t>
            </a: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6"/>
          <p:cNvPicPr preferRelativeResize="0"/>
          <p:nvPr/>
        </p:nvPicPr>
        <p:blipFill rotWithShape="1">
          <a:blip r:embed="rId3">
            <a:alphaModFix/>
          </a:blip>
          <a:srcRect b="3998" l="0" r="0" t="0"/>
          <a:stretch/>
        </p:blipFill>
        <p:spPr>
          <a:xfrm>
            <a:off x="-388937" y="-30162"/>
            <a:ext cx="9953625" cy="695166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6"/>
          <p:cNvSpPr txBox="1"/>
          <p:nvPr/>
        </p:nvSpPr>
        <p:spPr>
          <a:xfrm>
            <a:off x="414337" y="517525"/>
            <a:ext cx="3000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" name="Google Shape;76;p6"/>
          <p:cNvSpPr txBox="1"/>
          <p:nvPr/>
        </p:nvSpPr>
        <p:spPr>
          <a:xfrm>
            <a:off x="0" y="438150"/>
            <a:ext cx="4895850" cy="2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 MANY PROJECTILES EXIT WEAPONS WITH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 SUPERSONIC MUZZLE VELOCITY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fol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THE RESULTING SHOCK WAVES (VISIBLE IN THIS SLIDE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ON THE WATER SURFACE), PRODUCE AN   AUDIBLE SONIC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BOOM, LOUD FOR LARGE CALIBRE  PROJECTILES,  BUT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MORE LIKE  A “CRACK” FOR THOSE OF SMALLER CALIBRE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folHlink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      </a:t>
            </a:r>
            <a:endParaRPr/>
          </a:p>
        </p:txBody>
      </p:sp>
      <p:sp>
        <p:nvSpPr>
          <p:cNvPr id="77" name="Google Shape;77;p6"/>
          <p:cNvSpPr txBox="1"/>
          <p:nvPr/>
        </p:nvSpPr>
        <p:spPr>
          <a:xfrm>
            <a:off x="2289175" y="-58737"/>
            <a:ext cx="45037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SUPERSONIC SHOCKWAVES          </a:t>
            </a:r>
            <a:endParaRPr/>
          </a:p>
        </p:txBody>
      </p:sp>
      <p:sp>
        <p:nvSpPr>
          <p:cNvPr id="78" name="Google Shape;78;p6"/>
          <p:cNvSpPr txBox="1"/>
          <p:nvPr/>
        </p:nvSpPr>
        <p:spPr>
          <a:xfrm>
            <a:off x="5075237" y="614362"/>
            <a:ext cx="4068762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folHlink"/>
                </a:solidFill>
                <a:latin typeface="Arial Narrow"/>
                <a:ea typeface="Arial Narrow"/>
                <a:cs typeface="Arial Narrow"/>
                <a:sym typeface="Arial Narrow"/>
              </a:rPr>
              <a:t>FOR THE SAME UNDERLYING REASON, AIRCRAFT OPERATING AT TAS  VALUES HIGHER THAN 250 KTS BEGIN TO EXHIBIT SYMPTOMS OF COMPRESSIBLE AIRFLOW;  LEADING TO SHOCKWAVE FORMATION </a:t>
            </a:r>
            <a:endParaRPr/>
          </a:p>
        </p:txBody>
      </p:sp>
      <p:sp>
        <p:nvSpPr>
          <p:cNvPr id="79" name="Google Shape;79;p6"/>
          <p:cNvSpPr/>
          <p:nvPr/>
        </p:nvSpPr>
        <p:spPr>
          <a:xfrm>
            <a:off x="15875" y="54292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15875" y="129857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" name="Google Shape;81;p6"/>
          <p:cNvSpPr/>
          <p:nvPr/>
        </p:nvSpPr>
        <p:spPr>
          <a:xfrm>
            <a:off x="5011737" y="7048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/>
          <p:nvPr>
            <p:ph idx="4294967295" type="title"/>
          </p:nvPr>
        </p:nvSpPr>
        <p:spPr>
          <a:xfrm>
            <a:off x="495300" y="-174625"/>
            <a:ext cx="8085137" cy="6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SHOCK STALLS (cont’d)  /  EFFECTS ON CONTROL   SURFACES </a:t>
            </a:r>
            <a:endParaRPr/>
          </a:p>
        </p:txBody>
      </p:sp>
      <p:sp>
        <p:nvSpPr>
          <p:cNvPr id="378" name="Google Shape;378;p33"/>
          <p:cNvSpPr txBox="1"/>
          <p:nvPr/>
        </p:nvSpPr>
        <p:spPr>
          <a:xfrm>
            <a:off x="173037" y="250825"/>
            <a:ext cx="8970962" cy="20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Shock stalls have similar symptoms to stalls in low speed aircraft, but occur at high speed  /  low angle of  attack;  and have a higher  buffet frequency:  assymetric wing flow separation may also cause roll.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Rapid and different movements  of upper and lower shock waves and flow separation can occur. This  may  cause: control surface vibration; undesired deflections and hinge moments; loss of control surface efficiency.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Variable incidence stabilisers / full flying tailplanes, and other  low speed  /  high speed devices can assist.   </a:t>
            </a:r>
            <a:endParaRPr/>
          </a:p>
        </p:txBody>
      </p:sp>
      <p:sp>
        <p:nvSpPr>
          <p:cNvPr id="379" name="Google Shape;379;p33"/>
          <p:cNvSpPr/>
          <p:nvPr/>
        </p:nvSpPr>
        <p:spPr>
          <a:xfrm>
            <a:off x="38100" y="417512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0" name="Google Shape;380;p33"/>
          <p:cNvSpPr/>
          <p:nvPr/>
        </p:nvSpPr>
        <p:spPr>
          <a:xfrm>
            <a:off x="34925" y="1309687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727ALMbw" id="381" name="Google Shape;381;p33"/>
          <p:cNvPicPr preferRelativeResize="0"/>
          <p:nvPr/>
        </p:nvPicPr>
        <p:blipFill rotWithShape="1">
          <a:blip r:embed="rId3">
            <a:alphaModFix/>
          </a:blip>
          <a:srcRect b="4304" l="0" r="0" t="6887"/>
          <a:stretch/>
        </p:blipFill>
        <p:spPr>
          <a:xfrm>
            <a:off x="0" y="2408237"/>
            <a:ext cx="9144000" cy="445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3"/>
          <p:cNvSpPr/>
          <p:nvPr/>
        </p:nvSpPr>
        <p:spPr>
          <a:xfrm>
            <a:off x="38100" y="2144712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3" name="Google Shape;383;p33"/>
          <p:cNvSpPr txBox="1"/>
          <p:nvPr/>
        </p:nvSpPr>
        <p:spPr>
          <a:xfrm>
            <a:off x="3348037" y="2513012"/>
            <a:ext cx="232727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 Narrow"/>
              <a:buNone/>
            </a:pPr>
            <a:r>
              <a:rPr b="1" i="0" lang="en-US" sz="32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Full flying tail</a:t>
            </a:r>
            <a:endParaRPr/>
          </a:p>
        </p:txBody>
      </p:sp>
      <p:cxnSp>
        <p:nvCxnSpPr>
          <p:cNvPr id="384" name="Google Shape;384;p33"/>
          <p:cNvCxnSpPr/>
          <p:nvPr/>
        </p:nvCxnSpPr>
        <p:spPr>
          <a:xfrm flipH="1">
            <a:off x="2544762" y="2822575"/>
            <a:ext cx="900112" cy="93662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  <p:transition spd="med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"/>
          <p:cNvSpPr txBox="1"/>
          <p:nvPr>
            <p:ph idx="4294967295" type="title"/>
          </p:nvPr>
        </p:nvSpPr>
        <p:spPr>
          <a:xfrm>
            <a:off x="698500" y="-11112"/>
            <a:ext cx="7662862" cy="455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EFFECT OF SHOCK WAVES ON LIFT COEFFICIENT</a:t>
            </a:r>
            <a:endParaRPr/>
          </a:p>
        </p:txBody>
      </p:sp>
      <p:pic>
        <p:nvPicPr>
          <p:cNvPr id="391" name="Google Shape;39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73375"/>
            <a:ext cx="9144000" cy="3983037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4"/>
          <p:cNvSpPr txBox="1"/>
          <p:nvPr/>
        </p:nvSpPr>
        <p:spPr>
          <a:xfrm>
            <a:off x="53975" y="446087"/>
            <a:ext cx="9050337" cy="2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At a constant angle of attack, lift coefficient remains almost constant at subsonic speeds; but increases slightly as the aircraft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approaches Mcrit – (caused by sharper up wash as the relative airflow approaches the stagnation region at the leading edge).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Shock wave formation above Mcrit causes flow separation, leading to a sharp reduction in lift coefficient.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Provided the aircraft is designed for supersonic flight,  the shock waves on both upper and lower wing surfaces eventually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reach the wing trailing edge – this allows the coefficient of lift to recover, at least temporarily.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physics of supersonic flow are very different to those of subsonic, and lift coefficient reduces again as Mach no. increases.</a:t>
            </a:r>
            <a:endParaRPr/>
          </a:p>
        </p:txBody>
      </p:sp>
      <p:sp>
        <p:nvSpPr>
          <p:cNvPr id="393" name="Google Shape;393;p34"/>
          <p:cNvSpPr/>
          <p:nvPr/>
        </p:nvSpPr>
        <p:spPr>
          <a:xfrm>
            <a:off x="33337" y="585787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38100" y="1362075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38100" y="1866900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38100" y="2616200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"/>
          <p:cNvSpPr txBox="1"/>
          <p:nvPr>
            <p:ph idx="4294967295" type="title"/>
          </p:nvPr>
        </p:nvSpPr>
        <p:spPr>
          <a:xfrm>
            <a:off x="1219200" y="92075"/>
            <a:ext cx="6662737" cy="569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EFFECT OF HIGH  MACH ON CL max</a:t>
            </a:r>
            <a:endParaRPr/>
          </a:p>
        </p:txBody>
      </p:sp>
      <p:pic>
        <p:nvPicPr>
          <p:cNvPr id="403" name="Google Shape;40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94250"/>
            <a:ext cx="9144000" cy="20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5"/>
          <p:cNvSpPr txBox="1"/>
          <p:nvPr/>
        </p:nvSpPr>
        <p:spPr>
          <a:xfrm>
            <a:off x="822325" y="842962"/>
            <a:ext cx="8237537" cy="337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 a given EAS, increasing angle of attack increases acceleration of relative airflow over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wing, thus increasing local Mach number at the point of maximum camber.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At high Mach number this acceleration can cause the flow to become sonic at angles of attack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signifigantly less than the normal stalling angle.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symptoms of the inevitable shock wave include flow separation and all other problems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associated with supersonic flow in a high speed </a:t>
            </a:r>
            <a:r>
              <a:rPr b="1" i="0" lang="en-US" sz="14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subsonic</a:t>
            </a: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aircraft.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At higher subsonic Mach numbers the maximum angle of attack and therefore CL max are both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lower than at slower Mach numbers.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affects the flight envelope in which the aircraft can operate.   </a:t>
            </a:r>
            <a:endParaRPr/>
          </a:p>
        </p:txBody>
      </p:sp>
      <p:sp>
        <p:nvSpPr>
          <p:cNvPr id="405" name="Google Shape;405;p35"/>
          <p:cNvSpPr/>
          <p:nvPr/>
        </p:nvSpPr>
        <p:spPr>
          <a:xfrm>
            <a:off x="465137" y="9509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6" name="Google Shape;406;p35"/>
          <p:cNvSpPr/>
          <p:nvPr/>
        </p:nvSpPr>
        <p:spPr>
          <a:xfrm>
            <a:off x="465137" y="17129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7" name="Google Shape;407;p35"/>
          <p:cNvSpPr/>
          <p:nvPr/>
        </p:nvSpPr>
        <p:spPr>
          <a:xfrm>
            <a:off x="465137" y="24828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8" name="Google Shape;408;p35"/>
          <p:cNvSpPr/>
          <p:nvPr/>
        </p:nvSpPr>
        <p:spPr>
          <a:xfrm>
            <a:off x="465137" y="32575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9" name="Google Shape;409;p35"/>
          <p:cNvSpPr/>
          <p:nvPr/>
        </p:nvSpPr>
        <p:spPr>
          <a:xfrm>
            <a:off x="452437" y="40195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1441450" y="5783262"/>
            <a:ext cx="1192212" cy="433387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1" name="Google Shape;411;p35"/>
          <p:cNvSpPr txBox="1"/>
          <p:nvPr/>
        </p:nvSpPr>
        <p:spPr>
          <a:xfrm>
            <a:off x="1377950" y="5708650"/>
            <a:ext cx="13001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transonic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/>
          <p:nvPr>
            <p:ph idx="4294967295" type="title"/>
          </p:nvPr>
        </p:nvSpPr>
        <p:spPr>
          <a:xfrm>
            <a:off x="228600" y="90487"/>
            <a:ext cx="86264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EFFECT OF INCREASED WING LOADING OR LOAD FACTOR ON Mcrit</a:t>
            </a:r>
            <a:endParaRPr/>
          </a:p>
        </p:txBody>
      </p:sp>
      <p:pic>
        <p:nvPicPr>
          <p:cNvPr id="417" name="Google Shape;41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19475"/>
            <a:ext cx="9144000" cy="3449637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6"/>
          <p:cNvSpPr txBox="1"/>
          <p:nvPr/>
        </p:nvSpPr>
        <p:spPr>
          <a:xfrm>
            <a:off x="33337" y="725487"/>
            <a:ext cx="9110662" cy="2636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For a given EAS / Mach number, an increase in aircraft mass requires an increase in lift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coefficient, and therefore an increase in angle of attack.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Greater acceleration over the upper wing surface means earlier sonic flow and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therefore lower Mcrit.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 increase in load factor caused by (for example) a steep level turn also requires higher lift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coefficient and angle of attack: therefore greater relative airflow acceleration and lower Mcrit.  </a:t>
            </a:r>
            <a:endParaRPr/>
          </a:p>
        </p:txBody>
      </p:sp>
      <p:sp>
        <p:nvSpPr>
          <p:cNvPr id="419" name="Google Shape;419;p36"/>
          <p:cNvSpPr/>
          <p:nvPr/>
        </p:nvSpPr>
        <p:spPr>
          <a:xfrm>
            <a:off x="28575" y="896937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0" name="Google Shape;420;p36"/>
          <p:cNvSpPr/>
          <p:nvPr/>
        </p:nvSpPr>
        <p:spPr>
          <a:xfrm>
            <a:off x="28575" y="1776412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28575" y="2649537"/>
            <a:ext cx="36512" cy="365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"/>
          <p:cNvSpPr txBox="1"/>
          <p:nvPr>
            <p:ph idx="4294967295" type="title"/>
          </p:nvPr>
        </p:nvSpPr>
        <p:spPr>
          <a:xfrm>
            <a:off x="990600" y="66675"/>
            <a:ext cx="7112000" cy="477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EFFECT OF SUPERSONIC FLOW ON DRAG COEFFICIENT</a:t>
            </a:r>
            <a:endParaRPr/>
          </a:p>
        </p:txBody>
      </p:sp>
      <p:pic>
        <p:nvPicPr>
          <p:cNvPr id="427" name="Google Shape;42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56012"/>
            <a:ext cx="9144000" cy="3205162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7"/>
          <p:cNvSpPr txBox="1"/>
          <p:nvPr/>
        </p:nvSpPr>
        <p:spPr>
          <a:xfrm>
            <a:off x="0" y="711200"/>
            <a:ext cx="9144000" cy="362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 shock wave causes a temperature increase within the shock itself (adiabatic compression),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thus consuming energy in the form of additional zero lift drag called WAVE DRAG (Dm).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Flow separation also causes an increase in drag coefficient as a result of boundary layer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thickening, then turbulent flow.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Flow separation and wave drag cause a steep rise in drag coefficient at </a:t>
            </a:r>
            <a:r>
              <a:rPr b="1" i="0" lang="en-US" sz="14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Mcdr</a:t>
            </a: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which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occurs 5%-10% higher than Mcrit.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Drag coefficient reduces again if the aircraft can accelerate to fully supersonic.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38"/>
          <p:cNvPicPr preferRelativeResize="0"/>
          <p:nvPr/>
        </p:nvPicPr>
        <p:blipFill rotWithShape="1">
          <a:blip r:embed="rId3">
            <a:alphaModFix/>
          </a:blip>
          <a:srcRect b="0" l="0" r="0" t="10868"/>
          <a:stretch/>
        </p:blipFill>
        <p:spPr>
          <a:xfrm>
            <a:off x="0" y="2044700"/>
            <a:ext cx="9144000" cy="48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8"/>
          <p:cNvSpPr txBox="1"/>
          <p:nvPr/>
        </p:nvSpPr>
        <p:spPr>
          <a:xfrm>
            <a:off x="66675" y="449262"/>
            <a:ext cx="9077325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Vmo represents max. IAS in the lower altitude range – slight increase with climb due IAS/CAS to EAS correction.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For constant EAS, TAS increases with altitude and Mach number increases faster because temperature reduces.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TAS AND MACH INCREASE WHEN CLIMBING AT  CONSTANT IAS BELOW Vmo.         Mmo CAN BE EXCEEDED</a:t>
            </a: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!</a:t>
            </a:r>
            <a:endParaRPr/>
          </a:p>
        </p:txBody>
      </p:sp>
      <p:sp>
        <p:nvSpPr>
          <p:cNvPr id="435" name="Google Shape;435;p38"/>
          <p:cNvSpPr txBox="1"/>
          <p:nvPr/>
        </p:nvSpPr>
        <p:spPr>
          <a:xfrm>
            <a:off x="723900" y="-161925"/>
            <a:ext cx="806608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MACH MAX OPERATION (M</a:t>
            </a:r>
            <a:r>
              <a:rPr b="1" baseline="-25000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MO)  /</a:t>
            </a:r>
            <a:r>
              <a:rPr b="1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VELOCITY MAX OPERATION V</a:t>
            </a:r>
            <a:r>
              <a:rPr b="1" baseline="-25000" i="0" lang="en-US" sz="2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MO</a:t>
            </a:r>
            <a:endParaRPr/>
          </a:p>
        </p:txBody>
      </p:sp>
      <p:cxnSp>
        <p:nvCxnSpPr>
          <p:cNvPr id="436" name="Google Shape;436;p38"/>
          <p:cNvCxnSpPr/>
          <p:nvPr/>
        </p:nvCxnSpPr>
        <p:spPr>
          <a:xfrm>
            <a:off x="6570662" y="1814512"/>
            <a:ext cx="211137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  <p:transition spd="med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71600"/>
            <a:ext cx="91440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9"/>
          <p:cNvSpPr txBox="1"/>
          <p:nvPr/>
        </p:nvSpPr>
        <p:spPr>
          <a:xfrm>
            <a:off x="165100" y="-76200"/>
            <a:ext cx="877252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MACH MAX OPERATION (M</a:t>
            </a:r>
            <a:r>
              <a:rPr b="1" baseline="-25000" i="0" lang="en-US" sz="20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MO)  /</a:t>
            </a:r>
            <a:r>
              <a:rPr b="1" i="0" lang="en-US" sz="20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VELOCITY MAX OPERATION V</a:t>
            </a:r>
            <a:r>
              <a:rPr b="1" baseline="-25000" i="0" lang="en-US" sz="20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MO (cont’d)</a:t>
            </a:r>
            <a:endParaRPr/>
          </a:p>
        </p:txBody>
      </p:sp>
      <p:sp>
        <p:nvSpPr>
          <p:cNvPr id="443" name="Google Shape;443;p39"/>
          <p:cNvSpPr txBox="1"/>
          <p:nvPr/>
        </p:nvSpPr>
        <p:spPr>
          <a:xfrm>
            <a:off x="234950" y="438150"/>
            <a:ext cx="9144000" cy="251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Conversely, for an aircraft descending at constant Mach, TAS increases because sonic speed increases with temperature: as density correction reduces, EAS increases at an  even faster rate.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1" i="0" sz="1800" u="none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 u="sng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Vmo (IAS) CAN BE EXCEEDED WHILE  DESCENDING BELOW  Mmo.</a:t>
            </a:r>
            <a:r>
              <a:rPr b="1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t/>
            </a:r>
            <a:endParaRPr b="1" i="0" sz="1800" u="none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Transition from IAS to Mach number and vice versa while climbing descending occurs  at  FL 230 to  FL250.  </a:t>
            </a:r>
            <a:endParaRPr/>
          </a:p>
        </p:txBody>
      </p:sp>
      <p:sp>
        <p:nvSpPr>
          <p:cNvPr id="444" name="Google Shape;444;p39"/>
          <p:cNvSpPr/>
          <p:nvPr/>
        </p:nvSpPr>
        <p:spPr>
          <a:xfrm>
            <a:off x="33337" y="561975"/>
            <a:ext cx="107950" cy="107950"/>
          </a:xfrm>
          <a:prstGeom prst="ellipse">
            <a:avLst/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5" name="Google Shape;445;p39"/>
          <p:cNvSpPr/>
          <p:nvPr/>
        </p:nvSpPr>
        <p:spPr>
          <a:xfrm>
            <a:off x="34925" y="1778000"/>
            <a:ext cx="107950" cy="107950"/>
          </a:xfrm>
          <a:prstGeom prst="ellipse">
            <a:avLst/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6" name="Google Shape;446;p39"/>
          <p:cNvSpPr/>
          <p:nvPr/>
        </p:nvSpPr>
        <p:spPr>
          <a:xfrm>
            <a:off x="36512" y="2436812"/>
            <a:ext cx="107950" cy="107950"/>
          </a:xfrm>
          <a:prstGeom prst="ellipse">
            <a:avLst/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0"/>
          <p:cNvSpPr txBox="1"/>
          <p:nvPr/>
        </p:nvSpPr>
        <p:spPr>
          <a:xfrm>
            <a:off x="852487" y="87312"/>
            <a:ext cx="7375525" cy="636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TO  INCREASE  CRITICAL  MACH NUMBER</a:t>
            </a:r>
            <a:endParaRPr/>
          </a:p>
        </p:txBody>
      </p:sp>
      <p:sp>
        <p:nvSpPr>
          <p:cNvPr id="452" name="Google Shape;452;p40"/>
          <p:cNvSpPr txBox="1"/>
          <p:nvPr/>
        </p:nvSpPr>
        <p:spPr>
          <a:xfrm>
            <a:off x="0" y="730250"/>
            <a:ext cx="91440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(1) WING SECTION:                     (2) WING SWEEP:                (3) VORTEX  GENERATORS. </a:t>
            </a:r>
            <a:endParaRPr/>
          </a:p>
        </p:txBody>
      </p:sp>
      <p:sp>
        <p:nvSpPr>
          <p:cNvPr id="453" name="Google Shape;453;p40"/>
          <p:cNvSpPr txBox="1"/>
          <p:nvPr/>
        </p:nvSpPr>
        <p:spPr>
          <a:xfrm>
            <a:off x="187325" y="1466850"/>
            <a:ext cx="8878887" cy="2433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SONIC FLOW OVER THE UPPER WING IS CAUSED BY ACCELERATION OF RELATIVE AIRFLOW: THIS IS  ACCENTUATED OVER A ROUNDED LEADING EDGE,  AND  /  OR THICK HIGH LIFT AEROFOIL SECTION.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ONE SOLUTION IS TO USE A THIN AEROFOIL SECTION WITH A SHARP LEADING EDGE – THERE ARE, HOWEVER, ISSUES WITH STRUCTURAL STRENGTH, FUEL STORAGE AND WING BENDING RELIEF.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54" name="Google Shape;45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70325"/>
            <a:ext cx="9144000" cy="3001962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0"/>
          <p:cNvSpPr/>
          <p:nvPr/>
        </p:nvSpPr>
        <p:spPr>
          <a:xfrm>
            <a:off x="31750" y="15494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6" name="Google Shape;456;p40"/>
          <p:cNvSpPr/>
          <p:nvPr/>
        </p:nvSpPr>
        <p:spPr>
          <a:xfrm>
            <a:off x="31750" y="24892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1"/>
          <p:cNvSpPr txBox="1"/>
          <p:nvPr>
            <p:ph idx="4294967295" type="title"/>
          </p:nvPr>
        </p:nvSpPr>
        <p:spPr>
          <a:xfrm>
            <a:off x="1962150" y="0"/>
            <a:ext cx="4675187" cy="371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HIGH SPEED WINGS AT LOW SPEED</a:t>
            </a:r>
            <a:endParaRPr/>
          </a:p>
        </p:txBody>
      </p:sp>
      <p:pic>
        <p:nvPicPr>
          <p:cNvPr id="463" name="Google Shape;46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14637"/>
            <a:ext cx="9144000" cy="4046537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1"/>
          <p:cNvSpPr txBox="1"/>
          <p:nvPr/>
        </p:nvSpPr>
        <p:spPr>
          <a:xfrm>
            <a:off x="201612" y="792162"/>
            <a:ext cx="8804275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DURING CRUISING FLIGHT, THE HIGH SPEED AND THEREFORE HIGH  DYNAMIC PRESSURE MEANS THAT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LOW LIFT COEFFICIENT (IN THIS EXAMPLE CAUSED BY A THIN WING AND SHARP LEADING EDGE), IS OK.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AT LOW SPEEDS SUCH AS INITIAL CLIMB AFTER TAKE OFF, OR ON FINAL APPROACH; THE LOW LIFT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COEFFICIENT REQUIRES  EITHER A HIGH WING  AREA  AND / OR  VERY EFFECTIVE HIGH LIFT DEVICES.  </a:t>
            </a:r>
            <a:endParaRPr/>
          </a:p>
        </p:txBody>
      </p:sp>
      <p:sp>
        <p:nvSpPr>
          <p:cNvPr id="465" name="Google Shape;465;p41"/>
          <p:cNvSpPr/>
          <p:nvPr/>
        </p:nvSpPr>
        <p:spPr>
          <a:xfrm>
            <a:off x="4762" y="9191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6" name="Google Shape;466;p41"/>
          <p:cNvSpPr/>
          <p:nvPr/>
        </p:nvSpPr>
        <p:spPr>
          <a:xfrm>
            <a:off x="19050" y="17954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2"/>
          <p:cNvSpPr txBox="1"/>
          <p:nvPr>
            <p:ph idx="4294967295" type="title"/>
          </p:nvPr>
        </p:nvSpPr>
        <p:spPr>
          <a:xfrm>
            <a:off x="1985962" y="71437"/>
            <a:ext cx="5110162" cy="515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 Narrow"/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SUPERCRITICAL WING SECTIONS</a:t>
            </a:r>
            <a:endParaRPr/>
          </a:p>
        </p:txBody>
      </p:sp>
      <p:sp>
        <p:nvSpPr>
          <p:cNvPr id="472" name="Google Shape;472;p42"/>
          <p:cNvSpPr/>
          <p:nvPr/>
        </p:nvSpPr>
        <p:spPr>
          <a:xfrm>
            <a:off x="25400" y="13001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3" name="Google Shape;473;p42"/>
          <p:cNvSpPr/>
          <p:nvPr/>
        </p:nvSpPr>
        <p:spPr>
          <a:xfrm>
            <a:off x="38100" y="18843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4" name="Google Shape;474;p42"/>
          <p:cNvSpPr/>
          <p:nvPr/>
        </p:nvSpPr>
        <p:spPr>
          <a:xfrm>
            <a:off x="38100" y="27606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5" name="Google Shape;475;p42"/>
          <p:cNvSpPr/>
          <p:nvPr/>
        </p:nvSpPr>
        <p:spPr>
          <a:xfrm>
            <a:off x="38100" y="36369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6" name="Google Shape;476;p42"/>
          <p:cNvSpPr txBox="1"/>
          <p:nvPr/>
        </p:nvSpPr>
        <p:spPr>
          <a:xfrm>
            <a:off x="163512" y="1162050"/>
            <a:ext cx="8921750" cy="2979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 very evolved modern wing design which gives a range of minimum drag speed availability and  lower  drag.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Maximum thickness at roughly 50% chord, associated with a relatively flat  upper surface – delayed airflow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acceleration  and more symmetrical lift distribution over the wing cross section.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Reflex camber on underside at  rear assists lift coefficient and enhances symmetrical lift distribution by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creating lift on underside of rear wing section – this assists further in delaying airflow acceleration on top.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 thicker aerofoil , rounded leading edge, improved  monocoque  structural strength and wing fuel storage are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then accommodated,  while employing a lower sweepback angle but  achieving higher critical mach number.    </a:t>
            </a:r>
            <a:endParaRPr/>
          </a:p>
        </p:txBody>
      </p:sp>
      <p:pic>
        <p:nvPicPr>
          <p:cNvPr id="477" name="Google Shape;47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976812"/>
            <a:ext cx="9144000" cy="18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2"/>
          <p:cNvSpPr txBox="1"/>
          <p:nvPr/>
        </p:nvSpPr>
        <p:spPr>
          <a:xfrm>
            <a:off x="6954837" y="6397625"/>
            <a:ext cx="1471612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Reflex camber (can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CC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aggravate mach tuck)</a:t>
            </a:r>
            <a:endParaRPr/>
          </a:p>
        </p:txBody>
      </p:sp>
      <p:cxnSp>
        <p:nvCxnSpPr>
          <p:cNvPr id="479" name="Google Shape;479;p42"/>
          <p:cNvCxnSpPr/>
          <p:nvPr/>
        </p:nvCxnSpPr>
        <p:spPr>
          <a:xfrm flipH="1" rot="10800000">
            <a:off x="8174037" y="6388100"/>
            <a:ext cx="282575" cy="265112"/>
          </a:xfrm>
          <a:prstGeom prst="straightConnector1">
            <a:avLst/>
          </a:prstGeom>
          <a:noFill/>
          <a:ln cap="flat" cmpd="sng" w="12700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7"/>
          <p:cNvGrpSpPr/>
          <p:nvPr/>
        </p:nvGrpSpPr>
        <p:grpSpPr>
          <a:xfrm>
            <a:off x="-93662" y="0"/>
            <a:ext cx="9237662" cy="6884987"/>
            <a:chOff x="-47625" y="-12700"/>
            <a:chExt cx="9237662" cy="6884987"/>
          </a:xfrm>
        </p:grpSpPr>
        <p:pic>
          <p:nvPicPr>
            <p:cNvPr id="87" name="Google Shape;87;p7"/>
            <p:cNvPicPr preferRelativeResize="0"/>
            <p:nvPr/>
          </p:nvPicPr>
          <p:blipFill rotWithShape="1">
            <a:blip r:embed="rId3">
              <a:alphaModFix/>
            </a:blip>
            <a:srcRect b="8276" l="0" r="46080" t="0"/>
            <a:stretch/>
          </p:blipFill>
          <p:spPr>
            <a:xfrm>
              <a:off x="1550987" y="0"/>
              <a:ext cx="6096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7"/>
            <p:cNvPicPr preferRelativeResize="0"/>
            <p:nvPr/>
          </p:nvPicPr>
          <p:blipFill rotWithShape="1">
            <a:blip r:embed="rId3">
              <a:alphaModFix/>
            </a:blip>
            <a:srcRect b="8276" l="0" r="91490" t="0"/>
            <a:stretch/>
          </p:blipFill>
          <p:spPr>
            <a:xfrm>
              <a:off x="608012" y="0"/>
              <a:ext cx="96202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7"/>
            <p:cNvPicPr preferRelativeResize="0"/>
            <p:nvPr/>
          </p:nvPicPr>
          <p:blipFill rotWithShape="1">
            <a:blip r:embed="rId3">
              <a:alphaModFix/>
            </a:blip>
            <a:srcRect b="8276" l="0" r="91490" t="0"/>
            <a:stretch/>
          </p:blipFill>
          <p:spPr>
            <a:xfrm>
              <a:off x="-47625" y="-12700"/>
              <a:ext cx="96202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7"/>
            <p:cNvPicPr preferRelativeResize="0"/>
            <p:nvPr/>
          </p:nvPicPr>
          <p:blipFill rotWithShape="1">
            <a:blip r:embed="rId3">
              <a:alphaModFix/>
            </a:blip>
            <a:srcRect b="8276" l="0" r="91490" t="0"/>
            <a:stretch/>
          </p:blipFill>
          <p:spPr>
            <a:xfrm>
              <a:off x="7642225" y="14287"/>
              <a:ext cx="962025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7"/>
            <p:cNvPicPr preferRelativeResize="0"/>
            <p:nvPr/>
          </p:nvPicPr>
          <p:blipFill rotWithShape="1">
            <a:blip r:embed="rId3">
              <a:alphaModFix/>
            </a:blip>
            <a:srcRect b="8276" l="0" r="91490" t="0"/>
            <a:stretch/>
          </p:blipFill>
          <p:spPr>
            <a:xfrm>
              <a:off x="8228012" y="4762"/>
              <a:ext cx="962025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7"/>
          <p:cNvSpPr txBox="1"/>
          <p:nvPr/>
        </p:nvSpPr>
        <p:spPr>
          <a:xfrm>
            <a:off x="600075" y="3246437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Char char="•"/>
            </a:pPr>
            <a:r>
              <a:rPr b="1" i="0" lang="en-US" sz="14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Stagnation Region</a:t>
            </a:r>
            <a:endParaRPr/>
          </a:p>
        </p:txBody>
      </p:sp>
      <p:sp>
        <p:nvSpPr>
          <p:cNvPr id="93" name="Google Shape;93;p7"/>
          <p:cNvSpPr txBox="1"/>
          <p:nvPr/>
        </p:nvSpPr>
        <p:spPr>
          <a:xfrm>
            <a:off x="0" y="342900"/>
            <a:ext cx="5226050" cy="2027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COMPRESSIBILITY EFFECTS LEAD TO DENSITY INCREASE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E.G at MSL: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TAS 150 kts - 4.5%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TAS 300 kts -  8%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TAS 450 kts -  17%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TAS 600 kts -  42%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4" name="Google Shape;94;p7"/>
          <p:cNvSpPr txBox="1"/>
          <p:nvPr/>
        </p:nvSpPr>
        <p:spPr>
          <a:xfrm>
            <a:off x="-1587" y="4905375"/>
            <a:ext cx="2963862" cy="81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Relative airflow is always compressible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but this only becomes noticeable at mid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to high subsonic speeds.</a:t>
            </a:r>
            <a:endParaRPr/>
          </a:p>
        </p:txBody>
      </p:sp>
      <p:sp>
        <p:nvSpPr>
          <p:cNvPr id="95" name="Google Shape;95;p7"/>
          <p:cNvSpPr txBox="1"/>
          <p:nvPr/>
        </p:nvSpPr>
        <p:spPr>
          <a:xfrm>
            <a:off x="3990975" y="3248025"/>
            <a:ext cx="1733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Aerofoil Leading Edge</a:t>
            </a:r>
            <a:endParaRPr/>
          </a:p>
        </p:txBody>
      </p:sp>
      <p:cxnSp>
        <p:nvCxnSpPr>
          <p:cNvPr id="96" name="Google Shape;96;p7"/>
          <p:cNvCxnSpPr/>
          <p:nvPr/>
        </p:nvCxnSpPr>
        <p:spPr>
          <a:xfrm>
            <a:off x="2066925" y="3429000"/>
            <a:ext cx="436562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97" name="Google Shape;97;p7"/>
          <p:cNvCxnSpPr/>
          <p:nvPr/>
        </p:nvCxnSpPr>
        <p:spPr>
          <a:xfrm rot="10800000">
            <a:off x="3551237" y="3419475"/>
            <a:ext cx="49053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98" name="Google Shape;98;p7"/>
          <p:cNvSpPr txBox="1"/>
          <p:nvPr/>
        </p:nvSpPr>
        <p:spPr>
          <a:xfrm>
            <a:off x="3776662" y="-15875"/>
            <a:ext cx="30130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 Narrow"/>
              <a:buNone/>
            </a:pPr>
            <a:r>
              <a:rPr b="1" i="0" lang="en-US" sz="1800" u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COMPRESSIBLE  AIRFLOW   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3"/>
          <p:cNvSpPr txBox="1"/>
          <p:nvPr>
            <p:ph idx="4294967295" type="title"/>
          </p:nvPr>
        </p:nvSpPr>
        <p:spPr>
          <a:xfrm>
            <a:off x="520700" y="79375"/>
            <a:ext cx="8064500" cy="490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INCREASING CRITICAL MACH NUMBER BY USING SWEEPBACK </a:t>
            </a:r>
            <a:endParaRPr/>
          </a:p>
        </p:txBody>
      </p:sp>
      <p:pic>
        <p:nvPicPr>
          <p:cNvPr id="486" name="Google Shape;48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09862"/>
            <a:ext cx="9144000" cy="4154487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3"/>
          <p:cNvSpPr txBox="1"/>
          <p:nvPr/>
        </p:nvSpPr>
        <p:spPr>
          <a:xfrm>
            <a:off x="80962" y="514350"/>
            <a:ext cx="8851900" cy="327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diagram below illustrates how the use of sweepback decreases the thickness / chord ratio by increasing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 apparent length of chord parallel to the longitudinal axis at any given wing cross section – the wing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thickness at that same given cross section remains unchanged.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This means that the wing retains monocoque strength and fuel capacity for wing bending relief.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 crescent wing employs higher sweepback at the wing root, thus retaining extra strength at the wing root.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</a:t>
            </a:r>
            <a:endParaRPr/>
          </a:p>
        </p:txBody>
      </p:sp>
      <p:sp>
        <p:nvSpPr>
          <p:cNvPr id="488" name="Google Shape;488;p43"/>
          <p:cNvSpPr/>
          <p:nvPr/>
        </p:nvSpPr>
        <p:spPr>
          <a:xfrm>
            <a:off x="12700" y="6524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9" name="Google Shape;489;p43"/>
          <p:cNvSpPr/>
          <p:nvPr/>
        </p:nvSpPr>
        <p:spPr>
          <a:xfrm>
            <a:off x="12700" y="18208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0" name="Google Shape;490;p43"/>
          <p:cNvSpPr/>
          <p:nvPr/>
        </p:nvSpPr>
        <p:spPr>
          <a:xfrm>
            <a:off x="12700" y="24050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4"/>
          <p:cNvSpPr txBox="1"/>
          <p:nvPr>
            <p:ph idx="4294967295" type="title"/>
          </p:nvPr>
        </p:nvSpPr>
        <p:spPr>
          <a:xfrm>
            <a:off x="-12700" y="30162"/>
            <a:ext cx="9144000" cy="517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Narrow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INCREASING CRITICAL MACH NUMBER BY USING SWEEPBACK (cont’d)</a:t>
            </a:r>
            <a:endParaRPr/>
          </a:p>
        </p:txBody>
      </p:sp>
      <p:pic>
        <p:nvPicPr>
          <p:cNvPr id="497" name="Google Shape;4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19375"/>
            <a:ext cx="9144000" cy="425926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4"/>
          <p:cNvSpPr txBox="1"/>
          <p:nvPr/>
        </p:nvSpPr>
        <p:spPr>
          <a:xfrm>
            <a:off x="47625" y="519112"/>
            <a:ext cx="9093200" cy="2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Sweepback divides the free stream relative airflow velocity vector parallel to the longitudinal axis into two components –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one at right angles to the leading edge and the other parallel to the leading edge. The velocity at right angles to the leading edge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is a function of the cosine of the angle of sweepback, and is thus lower than Mfs.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Sweepback thus increases Mcrit, but creates problems of its own.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flow velocity parallel to the leading edge is problematic regarding induced drag, early wing tip stall, and dutch roll.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Use of supercritical wing sections can reduce sweepback angle and mitigate these problems.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t/>
            </a:r>
            <a:endParaRPr b="1" i="0" sz="14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5"/>
          <p:cNvSpPr txBox="1"/>
          <p:nvPr>
            <p:ph idx="4294967295" type="title"/>
          </p:nvPr>
        </p:nvSpPr>
        <p:spPr>
          <a:xfrm>
            <a:off x="1158875" y="23812"/>
            <a:ext cx="6777037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 Narrow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INCREASING CRITICAL MACH NUMBER BY USING SWEEPBACK (cont’d) </a:t>
            </a:r>
            <a:endParaRPr/>
          </a:p>
        </p:txBody>
      </p:sp>
      <p:pic>
        <p:nvPicPr>
          <p:cNvPr id="504" name="Google Shape;5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4050"/>
            <a:ext cx="9144000" cy="3668712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5"/>
          <p:cNvSpPr txBox="1"/>
          <p:nvPr/>
        </p:nvSpPr>
        <p:spPr>
          <a:xfrm>
            <a:off x="4286250" y="5394325"/>
            <a:ext cx="37719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rgbClr val="CC0000"/>
                </a:solidFill>
                <a:latin typeface="Arial Narrow"/>
                <a:ea typeface="Arial Narrow"/>
                <a:cs typeface="Arial Narrow"/>
                <a:sym typeface="Arial Narrow"/>
              </a:rPr>
              <a:t>Mach Critical Drag Rise (Mcdr) is 5% - 10% higher than Mcrit</a:t>
            </a:r>
            <a:endParaRPr/>
          </a:p>
        </p:txBody>
      </p:sp>
      <p:cxnSp>
        <p:nvCxnSpPr>
          <p:cNvPr id="506" name="Google Shape;506;p45"/>
          <p:cNvCxnSpPr/>
          <p:nvPr/>
        </p:nvCxnSpPr>
        <p:spPr>
          <a:xfrm rot="10800000">
            <a:off x="4157662" y="5335587"/>
            <a:ext cx="200025" cy="160337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07" name="Google Shape;507;p45"/>
          <p:cNvCxnSpPr/>
          <p:nvPr/>
        </p:nvCxnSpPr>
        <p:spPr>
          <a:xfrm rot="10800000">
            <a:off x="3411537" y="5297487"/>
            <a:ext cx="941387" cy="277812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508" name="Google Shape;508;p45"/>
          <p:cNvCxnSpPr/>
          <p:nvPr/>
        </p:nvCxnSpPr>
        <p:spPr>
          <a:xfrm rot="10800000">
            <a:off x="3698875" y="5295900"/>
            <a:ext cx="661987" cy="250825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descr="banshee" id="509" name="Google Shape;509;p45"/>
          <p:cNvPicPr preferRelativeResize="0"/>
          <p:nvPr/>
        </p:nvPicPr>
        <p:blipFill rotWithShape="1">
          <a:blip r:embed="rId4">
            <a:alphaModFix/>
          </a:blip>
          <a:srcRect b="0" l="-472" r="0" t="0"/>
          <a:stretch/>
        </p:blipFill>
        <p:spPr>
          <a:xfrm>
            <a:off x="-9525" y="1033462"/>
            <a:ext cx="3271837" cy="2170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2I-777-200" id="510" name="Google Shape;510;p45"/>
          <p:cNvPicPr preferRelativeResize="0"/>
          <p:nvPr/>
        </p:nvPicPr>
        <p:blipFill rotWithShape="1">
          <a:blip r:embed="rId5">
            <a:alphaModFix/>
          </a:blip>
          <a:srcRect b="-14208" l="0" r="0" t="-355"/>
          <a:stretch/>
        </p:blipFill>
        <p:spPr>
          <a:xfrm>
            <a:off x="3251200" y="1054100"/>
            <a:ext cx="3225800" cy="2459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corde2" id="511" name="Google Shape;511;p45"/>
          <p:cNvPicPr preferRelativeResize="0"/>
          <p:nvPr/>
        </p:nvPicPr>
        <p:blipFill rotWithShape="1">
          <a:blip r:embed="rId6">
            <a:alphaModFix/>
          </a:blip>
          <a:srcRect b="0" l="7368" r="8503" t="0"/>
          <a:stretch/>
        </p:blipFill>
        <p:spPr>
          <a:xfrm>
            <a:off x="6453187" y="1069975"/>
            <a:ext cx="2690812" cy="2141537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5"/>
          <p:cNvSpPr txBox="1"/>
          <p:nvPr/>
        </p:nvSpPr>
        <p:spPr>
          <a:xfrm>
            <a:off x="995362" y="665162"/>
            <a:ext cx="10668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baseline="-2500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crit</a:t>
            </a:r>
            <a:r>
              <a:rPr b="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0.7</a:t>
            </a:r>
            <a:endParaRPr/>
          </a:p>
        </p:txBody>
      </p:sp>
      <p:sp>
        <p:nvSpPr>
          <p:cNvPr id="513" name="Google Shape;513;p45"/>
          <p:cNvSpPr txBox="1"/>
          <p:nvPr/>
        </p:nvSpPr>
        <p:spPr>
          <a:xfrm>
            <a:off x="4267200" y="698500"/>
            <a:ext cx="1295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baseline="-2500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crit</a:t>
            </a:r>
            <a:r>
              <a:rPr b="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0.85</a:t>
            </a:r>
            <a:endParaRPr/>
          </a:p>
        </p:txBody>
      </p:sp>
      <p:sp>
        <p:nvSpPr>
          <p:cNvPr id="514" name="Google Shape;514;p45"/>
          <p:cNvSpPr txBox="1"/>
          <p:nvPr/>
        </p:nvSpPr>
        <p:spPr>
          <a:xfrm>
            <a:off x="7239000" y="703262"/>
            <a:ext cx="12192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baseline="-2500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crit</a:t>
            </a:r>
            <a:r>
              <a:rPr b="0" i="0" lang="en-US" sz="2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0.98</a:t>
            </a:r>
            <a:endParaRPr/>
          </a:p>
        </p:txBody>
      </p:sp>
      <p:sp>
        <p:nvSpPr>
          <p:cNvPr id="515" name="Google Shape;515;p45"/>
          <p:cNvSpPr txBox="1"/>
          <p:nvPr/>
        </p:nvSpPr>
        <p:spPr>
          <a:xfrm>
            <a:off x="107950" y="0"/>
            <a:ext cx="903605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6" name="Google Shape;516;p45"/>
          <p:cNvSpPr txBox="1"/>
          <p:nvPr/>
        </p:nvSpPr>
        <p:spPr>
          <a:xfrm>
            <a:off x="84137" y="87312"/>
            <a:ext cx="32702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7" name="Google Shape;517;p45"/>
          <p:cNvSpPr txBox="1"/>
          <p:nvPr/>
        </p:nvSpPr>
        <p:spPr>
          <a:xfrm>
            <a:off x="52387" y="357187"/>
            <a:ext cx="9156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Flow velocity normal to the wing leading edge decreases with increased sweepback angle This increases Mcrit as shown below.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6"/>
          <p:cNvSpPr txBox="1"/>
          <p:nvPr>
            <p:ph idx="4294967295" type="title"/>
          </p:nvPr>
        </p:nvSpPr>
        <p:spPr>
          <a:xfrm>
            <a:off x="1003300" y="55562"/>
            <a:ext cx="6991350" cy="468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 Narrow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HOW TO  INCREASE  CRITICAL  MACH NUMBER – VORTEX GENERATORS</a:t>
            </a:r>
            <a:endParaRPr/>
          </a:p>
        </p:txBody>
      </p:sp>
      <p:sp>
        <p:nvSpPr>
          <p:cNvPr id="523" name="Google Shape;523;p46"/>
          <p:cNvSpPr/>
          <p:nvPr/>
        </p:nvSpPr>
        <p:spPr>
          <a:xfrm>
            <a:off x="1587" y="289877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4" name="Google Shape;524;p46"/>
          <p:cNvSpPr/>
          <p:nvPr/>
        </p:nvSpPr>
        <p:spPr>
          <a:xfrm>
            <a:off x="1587" y="636587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5" name="Google Shape;525;p46"/>
          <p:cNvSpPr/>
          <p:nvPr/>
        </p:nvSpPr>
        <p:spPr>
          <a:xfrm>
            <a:off x="0" y="22971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26" name="Google Shape;52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94287"/>
            <a:ext cx="9144000" cy="1770062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6"/>
          <p:cNvSpPr txBox="1"/>
          <p:nvPr/>
        </p:nvSpPr>
        <p:spPr>
          <a:xfrm>
            <a:off x="47625" y="514350"/>
            <a:ext cx="9159875" cy="4006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Vortex generators are used extensively  in aircraft design, even in very light low speed aircraft. The principle 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to </a:t>
            </a:r>
            <a:r>
              <a:rPr b="1" i="0" lang="en-US" sz="16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RE - ENERGISE BOUNDARY LAYER</a:t>
            </a: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by mixing that de energised layer close to the wing surface with that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more fully energised flow from the region further away from the wing.  This produces a  thicker, more  turbulent but attached airflow, re energised  to exceed adverse pressure gradient. Skin friction increases,  but </a:t>
            </a:r>
            <a:r>
              <a:rPr b="1" i="0" lang="en-US" sz="1600" u="sng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delayed flow separation reduces form drag</a:t>
            </a: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.  Indentations in golf balls and elite competitive swimsuits are  every day examples.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They are often used at the wingtips on swept wing aircraft to mitigate  against the problem of wingtip stalling.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Flow separation as a result of “steep” adverse pressure gradient at a shock wave creates turbulence, buffeting,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loss of lift coefficient, and a sharp increase in drag coefficient - vortex generators mitigate this problem by delaying flow separation.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t/>
            </a:r>
            <a:endParaRPr b="1" i="0" sz="16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Vortex generators create shock waves individually, but these shock waves are small and of little consequence.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 Narrow"/>
              <a:buNone/>
            </a:pPr>
            <a:r>
              <a:rPr b="1" i="0" lang="en-US" sz="16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                    </a:t>
            </a:r>
            <a:endParaRPr/>
          </a:p>
        </p:txBody>
      </p:sp>
      <p:sp>
        <p:nvSpPr>
          <p:cNvPr id="528" name="Google Shape;528;p46"/>
          <p:cNvSpPr/>
          <p:nvPr/>
        </p:nvSpPr>
        <p:spPr>
          <a:xfrm>
            <a:off x="1587" y="40195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35412"/>
            <a:ext cx="9144000" cy="2932112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7"/>
          <p:cNvSpPr txBox="1"/>
          <p:nvPr/>
        </p:nvSpPr>
        <p:spPr>
          <a:xfrm>
            <a:off x="242887" y="55562"/>
            <a:ext cx="8567737" cy="468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HOW TO  INCREASE  CRITICAL  MACH NUMBER – VORTEX GENERATORS (cont’d)</a:t>
            </a:r>
            <a:endParaRPr/>
          </a:p>
        </p:txBody>
      </p:sp>
      <p:sp>
        <p:nvSpPr>
          <p:cNvPr id="535" name="Google Shape;535;p47"/>
          <p:cNvSpPr txBox="1"/>
          <p:nvPr/>
        </p:nvSpPr>
        <p:spPr>
          <a:xfrm>
            <a:off x="344487" y="1331912"/>
            <a:ext cx="8380412" cy="149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Shock waves (including those small shocks associated with the vortex generators)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thus develop over a longer chord and delay flow separation.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1" i="0" sz="20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The effect is to increase subsonic drag but reduce transonic drag. </a:t>
            </a:r>
            <a:endParaRPr/>
          </a:p>
        </p:txBody>
      </p:sp>
      <p:sp>
        <p:nvSpPr>
          <p:cNvPr id="536" name="Google Shape;536;p47"/>
          <p:cNvSpPr/>
          <p:nvPr/>
        </p:nvSpPr>
        <p:spPr>
          <a:xfrm>
            <a:off x="88900" y="149701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37" name="Google Shape;537;p47"/>
          <p:cNvSpPr/>
          <p:nvPr/>
        </p:nvSpPr>
        <p:spPr>
          <a:xfrm>
            <a:off x="90487" y="2570162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48"/>
          <p:cNvPicPr preferRelativeResize="0"/>
          <p:nvPr/>
        </p:nvPicPr>
        <p:blipFill rotWithShape="1">
          <a:blip r:embed="rId3">
            <a:alphaModFix/>
          </a:blip>
          <a:srcRect b="5052" l="2615" r="2616" t="5051"/>
          <a:stretch/>
        </p:blipFill>
        <p:spPr>
          <a:xfrm>
            <a:off x="0" y="884237"/>
            <a:ext cx="9144000" cy="5980112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8"/>
          <p:cNvSpPr txBox="1"/>
          <p:nvPr/>
        </p:nvSpPr>
        <p:spPr>
          <a:xfrm>
            <a:off x="3548062" y="-125412"/>
            <a:ext cx="202247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544" name="Google Shape;544;p48"/>
          <p:cNvSpPr txBox="1"/>
          <p:nvPr/>
        </p:nvSpPr>
        <p:spPr>
          <a:xfrm>
            <a:off x="4762" y="412750"/>
            <a:ext cx="91979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ANY COMBINATION OF THE DESIGNS PREVIOUSLY DISCUSSED AND SUMMARISED BELOW CAN BE USED TO INCREASE Mcrit.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625" y="2401887"/>
            <a:ext cx="7775575" cy="20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8"/>
          <p:cNvSpPr txBox="1"/>
          <p:nvPr/>
        </p:nvSpPr>
        <p:spPr>
          <a:xfrm>
            <a:off x="93662" y="-15875"/>
            <a:ext cx="8890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SOUND WAVES ARE PRESSURE WAVES TRANSMITTED AT AN AUDIBLE FREQUENCY</a:t>
            </a:r>
            <a:endParaRPr/>
          </a:p>
        </p:txBody>
      </p:sp>
      <p:sp>
        <p:nvSpPr>
          <p:cNvPr id="105" name="Google Shape;105;p8"/>
          <p:cNvSpPr txBox="1"/>
          <p:nvPr/>
        </p:nvSpPr>
        <p:spPr>
          <a:xfrm>
            <a:off x="185737" y="552450"/>
            <a:ext cx="8832850" cy="1027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suitable visual analogy  is that of a stone  dropped into water.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pressure wave transmitted from a stationary single point source is spherical.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three dimensional pressure wave is transmitted at local sonic speed.           </a:t>
            </a:r>
            <a:endParaRPr/>
          </a:p>
        </p:txBody>
      </p:sp>
      <p:sp>
        <p:nvSpPr>
          <p:cNvPr id="106" name="Google Shape;106;p8"/>
          <p:cNvSpPr/>
          <p:nvPr/>
        </p:nvSpPr>
        <p:spPr>
          <a:xfrm>
            <a:off x="98425" y="70485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" name="Google Shape;107;p8"/>
          <p:cNvSpPr/>
          <p:nvPr/>
        </p:nvSpPr>
        <p:spPr>
          <a:xfrm>
            <a:off x="100012" y="1031875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93662" y="1358900"/>
            <a:ext cx="107950" cy="10795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"/>
          <p:cNvSpPr txBox="1"/>
          <p:nvPr/>
        </p:nvSpPr>
        <p:spPr>
          <a:xfrm>
            <a:off x="2565400" y="-25400"/>
            <a:ext cx="3941762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 Narrow"/>
              <a:buNone/>
            </a:pPr>
            <a:r>
              <a:rPr b="1" i="0" lang="en-US" sz="4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FlOW  PATTERNS</a:t>
            </a:r>
            <a:endParaRPr/>
          </a:p>
        </p:txBody>
      </p:sp>
      <p:pic>
        <p:nvPicPr>
          <p:cNvPr id="114" name="Google Shape;11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" y="2289175"/>
            <a:ext cx="9144000" cy="20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310062"/>
            <a:ext cx="9144000" cy="19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9"/>
          <p:cNvSpPr txBox="1"/>
          <p:nvPr/>
        </p:nvSpPr>
        <p:spPr>
          <a:xfrm>
            <a:off x="73025" y="725487"/>
            <a:ext cx="238125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7" name="Google Shape;117;p9"/>
          <p:cNvSpPr txBox="1"/>
          <p:nvPr/>
        </p:nvSpPr>
        <p:spPr>
          <a:xfrm>
            <a:off x="34925" y="1714500"/>
            <a:ext cx="8915400" cy="71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SUBSONIC AIRFLOW “SENSES” THE PRESSURE WAVE TRANSITTED AHEAD OF THE AIRCRAFT AT SONIC VELOCITY AND ADJUSTS –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Narrow"/>
              <a:buNone/>
            </a:pPr>
            <a:r>
              <a:rPr b="1" i="0" lang="en-US" sz="12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DENSITY REMAINS CONSTANT.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t/>
            </a:r>
            <a:endParaRPr b="1" i="0" sz="1200" u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8" name="Google Shape;118;p9"/>
          <p:cNvSpPr txBox="1"/>
          <p:nvPr/>
        </p:nvSpPr>
        <p:spPr>
          <a:xfrm>
            <a:off x="49212" y="6364287"/>
            <a:ext cx="9094787" cy="773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SUPERSONIC FLOW OCCURS WHEN THE AIRCRAFT IS FLYING FASTER THAN SONIC VELOCITY - NO ADJUSTMENT OCCURS.  DENSITY CHANGES.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 Narrow"/>
              <a:buNone/>
            </a:pPr>
            <a:r>
              <a:rPr b="1" i="0" lang="en-US" sz="14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/>
          </a:p>
        </p:txBody>
      </p:sp>
      <p:sp>
        <p:nvSpPr>
          <p:cNvPr id="119" name="Google Shape;119;p9"/>
          <p:cNvSpPr txBox="1"/>
          <p:nvPr/>
        </p:nvSpPr>
        <p:spPr>
          <a:xfrm>
            <a:off x="0" y="528637"/>
            <a:ext cx="914400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Mach Free Stream (MFS) is the Mach number of the relative airflow remote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from the aircraft , and unaffected by its presence.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MFS =  Aircraft TAS (V) divided by local sonic speed (LSS).  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"/>
          <p:cNvSpPr txBox="1"/>
          <p:nvPr>
            <p:ph idx="4294967295" type="title"/>
          </p:nvPr>
        </p:nvSpPr>
        <p:spPr>
          <a:xfrm>
            <a:off x="342900" y="79375"/>
            <a:ext cx="8385175" cy="692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Narrow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EFFECT OF TEMPERATURE</a:t>
            </a:r>
            <a:endParaRPr/>
          </a:p>
        </p:txBody>
      </p:sp>
      <p:pic>
        <p:nvPicPr>
          <p:cNvPr id="125" name="Google Shape;12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2486025"/>
            <a:ext cx="4129087" cy="21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0" y="4638675"/>
            <a:ext cx="4129087" cy="222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0"/>
          <p:cNvSpPr txBox="1"/>
          <p:nvPr/>
        </p:nvSpPr>
        <p:spPr>
          <a:xfrm>
            <a:off x="0" y="803275"/>
            <a:ext cx="8324850" cy="1357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Air molecules have vibrational dynamic energy which depends ONLY upon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absolute temperature in degrees Kelvin.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Higher temperature - higher vibrational energy increasing LSS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Lower temperatures - lower vibrational energy reducing LSS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025" y="2538412"/>
            <a:ext cx="7470775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1"/>
          <p:cNvSpPr txBox="1"/>
          <p:nvPr/>
        </p:nvSpPr>
        <p:spPr>
          <a:xfrm>
            <a:off x="2346325" y="4502150"/>
            <a:ext cx="13430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mo"/>
              <a:buNone/>
            </a:pPr>
            <a:r>
              <a:rPr b="0" i="0" lang="en-US" sz="2000" u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661 KTAS</a:t>
            </a:r>
            <a:endParaRPr/>
          </a:p>
        </p:txBody>
      </p:sp>
      <p:sp>
        <p:nvSpPr>
          <p:cNvPr id="135" name="Google Shape;135;p11"/>
          <p:cNvSpPr txBox="1"/>
          <p:nvPr/>
        </p:nvSpPr>
        <p:spPr>
          <a:xfrm>
            <a:off x="5927725" y="4502150"/>
            <a:ext cx="13430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mo"/>
              <a:buNone/>
            </a:pPr>
            <a:r>
              <a:rPr b="0" i="0" lang="en-US" sz="2000" u="none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570 KTAS</a:t>
            </a:r>
            <a:endParaRPr/>
          </a:p>
        </p:txBody>
      </p:sp>
      <p:sp>
        <p:nvSpPr>
          <p:cNvPr id="136" name="Google Shape;136;p11"/>
          <p:cNvSpPr txBox="1"/>
          <p:nvPr/>
        </p:nvSpPr>
        <p:spPr>
          <a:xfrm>
            <a:off x="355600" y="84137"/>
            <a:ext cx="8385175" cy="976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 Black"/>
              <a:buNone/>
            </a:pPr>
            <a:r>
              <a:rPr b="1" i="0" lang="en-US" sz="2400" u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LOCAL SONIC SPEED (knots) = 38.94 X SQUARE ROOT OF THE KELVIN TEMPERATURE 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5400000" scaled="0"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"/>
          <p:cNvSpPr txBox="1"/>
          <p:nvPr>
            <p:ph idx="4294967295" type="title"/>
          </p:nvPr>
        </p:nvSpPr>
        <p:spPr>
          <a:xfrm>
            <a:off x="1330325" y="69850"/>
            <a:ext cx="6388100" cy="620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Narrow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DEFINITION OF MACH NUMBER</a:t>
            </a:r>
            <a:endParaRPr/>
          </a:p>
        </p:txBody>
      </p:sp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52987"/>
            <a:ext cx="9144000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2"/>
          <p:cNvSpPr txBox="1"/>
          <p:nvPr/>
        </p:nvSpPr>
        <p:spPr>
          <a:xfrm>
            <a:off x="509587" y="2041525"/>
            <a:ext cx="3638550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1.5: Aircraft TAS = 150% LSS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1:  Aircraft TAS = 100% LSS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 Narrow"/>
              <a:buNone/>
            </a:pPr>
            <a:r>
              <a:rPr b="1" i="0" lang="en-US" sz="2000" u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rPr>
              <a:t>Mach 0.5: Aircraft TAS = 50% LSS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Glass Layers">
  <a:themeElements>
    <a:clrScheme name="Glass Layers">
      <a:dk1>
        <a:srgbClr val="FFFFFF"/>
      </a:dk1>
      <a:lt1>
        <a:srgbClr val="008000"/>
      </a:lt1>
      <a:dk2>
        <a:srgbClr val="FFFFB7"/>
      </a:dk2>
      <a:lt2>
        <a:srgbClr val="006600"/>
      </a:lt2>
      <a:accent1>
        <a:srgbClr val="99CC00"/>
      </a:accent1>
      <a:accent2>
        <a:srgbClr val="00CC00"/>
      </a:accent2>
      <a:accent3>
        <a:srgbClr val="008000"/>
      </a:accent3>
      <a:accent4>
        <a:srgbClr val="99CC00"/>
      </a:accent4>
      <a:accent5>
        <a:srgbClr val="00CC00"/>
      </a:accent5>
      <a:accent6>
        <a:srgbClr val="008000"/>
      </a:accent6>
      <a:hlink>
        <a:srgbClr val="99FF66"/>
      </a:hlink>
      <a:folHlink>
        <a:srgbClr val="FFFF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